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2" r:id="rId2"/>
    <p:sldId id="364" r:id="rId3"/>
    <p:sldId id="366" r:id="rId4"/>
    <p:sldId id="339" r:id="rId5"/>
    <p:sldId id="301" r:id="rId6"/>
    <p:sldId id="306" r:id="rId7"/>
    <p:sldId id="337" r:id="rId8"/>
    <p:sldId id="346" r:id="rId9"/>
    <p:sldId id="341" r:id="rId10"/>
    <p:sldId id="343" r:id="rId11"/>
    <p:sldId id="354" r:id="rId12"/>
    <p:sldId id="347" r:id="rId13"/>
    <p:sldId id="368" r:id="rId14"/>
    <p:sldId id="370" r:id="rId15"/>
    <p:sldId id="372" r:id="rId16"/>
    <p:sldId id="351" r:id="rId17"/>
    <p:sldId id="360" r:id="rId18"/>
    <p:sldId id="361" r:id="rId19"/>
    <p:sldId id="352" r:id="rId20"/>
    <p:sldId id="362" r:id="rId21"/>
    <p:sldId id="363" r:id="rId22"/>
    <p:sldId id="358" r:id="rId23"/>
    <p:sldId id="353" r:id="rId24"/>
    <p:sldId id="356" r:id="rId25"/>
    <p:sldId id="373" r:id="rId26"/>
    <p:sldId id="375" r:id="rId27"/>
    <p:sldId id="3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0" autoAdjust="0"/>
    <p:restoredTop sz="76381" autoAdjust="0"/>
  </p:normalViewPr>
  <p:slideViewPr>
    <p:cSldViewPr snapToGrid="0">
      <p:cViewPr varScale="1">
        <p:scale>
          <a:sx n="55" d="100"/>
          <a:sy n="55" d="100"/>
        </p:scale>
        <p:origin x="14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52D82-E9B0-4ABF-819D-A1D0B3FE09DE}" type="datetimeFigureOut">
              <a:rPr lang="en-US" smtClean="0"/>
              <a:t>4/26/2021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EAC88-2B1F-45B3-A55E-2100252CFCF7}" type="slidenum">
              <a:rPr lang="en-US" smtClean="0"/>
              <a:t>‹#›</a:t>
            </a:fld>
            <a:endParaRPr lang="en-US" dirty="0"/>
          </a:p>
        </p:txBody>
      </p:sp>
    </p:spTree>
    <p:extLst>
      <p:ext uri="{BB962C8B-B14F-4D97-AF65-F5344CB8AC3E}">
        <p14:creationId xmlns:p14="http://schemas.microsoft.com/office/powerpoint/2010/main" val="39211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use high-resolution 3D data from unmanned aerial vehicles (UAV) and piloted aircraft to improve models of biomass and phenology at the scale of the individual tree crown. </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2031590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hard to fully see our </a:t>
            </a:r>
            <a:r>
              <a:rPr lang="en-US" dirty="0" err="1"/>
              <a:t>multicolinearity</a:t>
            </a:r>
            <a:r>
              <a:rPr lang="en-US" dirty="0"/>
              <a:t> issue in the plot below due to having too many variables. However, you can clearly see the strong blue (positive correlation) and red (negative correlation) in the plot.</a:t>
            </a:r>
          </a:p>
        </p:txBody>
      </p:sp>
      <p:sp>
        <p:nvSpPr>
          <p:cNvPr id="4" name="Slide Number Placeholder 3"/>
          <p:cNvSpPr>
            <a:spLocks noGrp="1"/>
          </p:cNvSpPr>
          <p:nvPr>
            <p:ph type="sldNum" sz="quarter" idx="5"/>
          </p:nvPr>
        </p:nvSpPr>
        <p:spPr/>
        <p:txBody>
          <a:bodyPr/>
          <a:lstStyle/>
          <a:p>
            <a:fld id="{354EAC88-2B1F-45B3-A55E-2100252CFCF7}" type="slidenum">
              <a:rPr lang="en-US" smtClean="0"/>
              <a:t>10</a:t>
            </a:fld>
            <a:endParaRPr lang="en-US" dirty="0"/>
          </a:p>
        </p:txBody>
      </p:sp>
    </p:spTree>
    <p:extLst>
      <p:ext uri="{BB962C8B-B14F-4D97-AF65-F5344CB8AC3E}">
        <p14:creationId xmlns:p14="http://schemas.microsoft.com/office/powerpoint/2010/main" val="198713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final data frame to be used in our models has 80 observations: 47 Alive (A) and 33 Dead (D) trees, 58.75% and 41.25% respectively. </a:t>
            </a:r>
          </a:p>
          <a:p>
            <a:endParaRPr lang="en-US" dirty="0"/>
          </a:p>
          <a:p>
            <a:r>
              <a:rPr lang="en-US" dirty="0"/>
              <a:t>We will be using Accuracy and Kappa Coefficient of Agreement to compare our models in subsequent sections. Kappa essentially lets us know how much better are our models (information/algorithmic efficiency) than chance. </a:t>
            </a:r>
          </a:p>
        </p:txBody>
      </p:sp>
      <p:sp>
        <p:nvSpPr>
          <p:cNvPr id="4" name="Slide Number Placeholder 3"/>
          <p:cNvSpPr>
            <a:spLocks noGrp="1"/>
          </p:cNvSpPr>
          <p:nvPr>
            <p:ph type="sldNum" sz="quarter" idx="5"/>
          </p:nvPr>
        </p:nvSpPr>
        <p:spPr/>
        <p:txBody>
          <a:bodyPr/>
          <a:lstStyle/>
          <a:p>
            <a:fld id="{354EAC88-2B1F-45B3-A55E-2100252CFCF7}" type="slidenum">
              <a:rPr lang="en-US" smtClean="0"/>
              <a:t>11</a:t>
            </a:fld>
            <a:endParaRPr lang="en-US" dirty="0"/>
          </a:p>
        </p:txBody>
      </p:sp>
    </p:spTree>
    <p:extLst>
      <p:ext uri="{BB962C8B-B14F-4D97-AF65-F5344CB8AC3E}">
        <p14:creationId xmlns:p14="http://schemas.microsoft.com/office/powerpoint/2010/main" val="41649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12</a:t>
            </a:fld>
            <a:endParaRPr lang="en-US" dirty="0"/>
          </a:p>
        </p:txBody>
      </p:sp>
    </p:spTree>
    <p:extLst>
      <p:ext uri="{BB962C8B-B14F-4D97-AF65-F5344CB8AC3E}">
        <p14:creationId xmlns:p14="http://schemas.microsoft.com/office/powerpoint/2010/main" val="3390130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13</a:t>
            </a:fld>
            <a:endParaRPr lang="en-US" dirty="0"/>
          </a:p>
        </p:txBody>
      </p:sp>
    </p:spTree>
    <p:extLst>
      <p:ext uri="{BB962C8B-B14F-4D97-AF65-F5344CB8AC3E}">
        <p14:creationId xmlns:p14="http://schemas.microsoft.com/office/powerpoint/2010/main" val="2373000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Producer’s accuracy = sensitivity and specificity</a:t>
            </a:r>
          </a:p>
          <a:p>
            <a:endParaRPr lang="en-US" dirty="0"/>
          </a:p>
          <a:p>
            <a:r>
              <a:rPr lang="en-US" dirty="0"/>
              <a:t>User’s Accuracy = row A or D/row total of A or D</a:t>
            </a:r>
          </a:p>
          <a:p>
            <a:endParaRPr lang="en-US" dirty="0"/>
          </a:p>
          <a:p>
            <a:r>
              <a:rPr lang="en-US" b="0" i="0" dirty="0">
                <a:solidFill>
                  <a:srgbClr val="283030"/>
                </a:solidFill>
                <a:effectLst/>
                <a:latin typeface="IBM Plex Sans"/>
              </a:rPr>
              <a:t>The </a:t>
            </a:r>
            <a:r>
              <a:rPr lang="en-US" b="0" i="1" dirty="0">
                <a:solidFill>
                  <a:srgbClr val="283030"/>
                </a:solidFill>
                <a:effectLst/>
                <a:latin typeface="IBM Plex Sans"/>
              </a:rPr>
              <a:t>kappa coefficient</a:t>
            </a:r>
            <a:r>
              <a:rPr lang="en-US" b="0" i="0" dirty="0">
                <a:solidFill>
                  <a:srgbClr val="283030"/>
                </a:solidFill>
                <a:effectLst/>
                <a:latin typeface="IBM Plex Sans"/>
              </a:rPr>
              <a:t> measures the agreement between classification and truth values. A kappa value of 1 represents perfect agreement, while a value of 0 represents no agreement. </a:t>
            </a:r>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14</a:t>
            </a:fld>
            <a:endParaRPr lang="en-US" dirty="0"/>
          </a:p>
        </p:txBody>
      </p:sp>
    </p:spTree>
    <p:extLst>
      <p:ext uri="{BB962C8B-B14F-4D97-AF65-F5344CB8AC3E}">
        <p14:creationId xmlns:p14="http://schemas.microsoft.com/office/powerpoint/2010/main" val="210232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15</a:t>
            </a:fld>
            <a:endParaRPr lang="en-US" dirty="0"/>
          </a:p>
        </p:txBody>
      </p:sp>
    </p:spTree>
    <p:extLst>
      <p:ext uri="{BB962C8B-B14F-4D97-AF65-F5344CB8AC3E}">
        <p14:creationId xmlns:p14="http://schemas.microsoft.com/office/powerpoint/2010/main" val="3231245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help with correlation.</a:t>
            </a:r>
          </a:p>
        </p:txBody>
      </p:sp>
      <p:sp>
        <p:nvSpPr>
          <p:cNvPr id="4" name="Slide Number Placeholder 3"/>
          <p:cNvSpPr>
            <a:spLocks noGrp="1"/>
          </p:cNvSpPr>
          <p:nvPr>
            <p:ph type="sldNum" sz="quarter" idx="5"/>
          </p:nvPr>
        </p:nvSpPr>
        <p:spPr/>
        <p:txBody>
          <a:bodyPr/>
          <a:lstStyle/>
          <a:p>
            <a:fld id="{354EAC88-2B1F-45B3-A55E-2100252CFCF7}" type="slidenum">
              <a:rPr lang="en-US" smtClean="0"/>
              <a:t>16</a:t>
            </a:fld>
            <a:endParaRPr lang="en-US" dirty="0"/>
          </a:p>
        </p:txBody>
      </p:sp>
    </p:spTree>
    <p:extLst>
      <p:ext uri="{BB962C8B-B14F-4D97-AF65-F5344CB8AC3E}">
        <p14:creationId xmlns:p14="http://schemas.microsoft.com/office/powerpoint/2010/main" val="80908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training results, the </a:t>
            </a:r>
            <a:r>
              <a:rPr lang="en-US" dirty="0" err="1"/>
              <a:t>rf_mtry</a:t>
            </a:r>
            <a:r>
              <a:rPr lang="en-US" dirty="0"/>
              <a:t> model appears to perform the best with about 87.67% accuracy and 68.28% kappa using </a:t>
            </a:r>
            <a:r>
              <a:rPr lang="en-US" dirty="0" err="1"/>
              <a:t>mtry</a:t>
            </a:r>
            <a:r>
              <a:rPr lang="en-US" dirty="0"/>
              <a:t>=16.</a:t>
            </a:r>
          </a:p>
          <a:p>
            <a:endParaRPr lang="en-US" dirty="0"/>
          </a:p>
          <a:p>
            <a:r>
              <a:rPr lang="en-US" dirty="0"/>
              <a:t>However, when we ran the models against our test set, our </a:t>
            </a:r>
            <a:r>
              <a:rPr lang="en-US" dirty="0" err="1"/>
              <a:t>rf_fit</a:t>
            </a:r>
            <a:r>
              <a:rPr lang="en-US" dirty="0"/>
              <a:t>/final model performed the better with 95.83% accuracy and 90.32% kappa. After running our Random Forest model with various </a:t>
            </a:r>
            <a:r>
              <a:rPr lang="en-US" dirty="0" err="1"/>
              <a:t>mtry</a:t>
            </a:r>
            <a:r>
              <a:rPr lang="en-US" dirty="0"/>
              <a:t>, </a:t>
            </a:r>
            <a:r>
              <a:rPr lang="en-US" dirty="0" err="1"/>
              <a:t>maxnode</a:t>
            </a:r>
            <a:r>
              <a:rPr lang="en-US" dirty="0"/>
              <a:t> and </a:t>
            </a:r>
            <a:r>
              <a:rPr lang="en-US" dirty="0" err="1"/>
              <a:t>ntree</a:t>
            </a:r>
            <a:r>
              <a:rPr lang="en-US" dirty="0"/>
              <a:t> hyperparameters, we settled on 16, 7 and 450 respectively.</a:t>
            </a:r>
          </a:p>
        </p:txBody>
      </p:sp>
      <p:sp>
        <p:nvSpPr>
          <p:cNvPr id="4" name="Slide Number Placeholder 3"/>
          <p:cNvSpPr>
            <a:spLocks noGrp="1"/>
          </p:cNvSpPr>
          <p:nvPr>
            <p:ph type="sldNum" sz="quarter" idx="5"/>
          </p:nvPr>
        </p:nvSpPr>
        <p:spPr/>
        <p:txBody>
          <a:bodyPr/>
          <a:lstStyle/>
          <a:p>
            <a:fld id="{354EAC88-2B1F-45B3-A55E-2100252CFCF7}" type="slidenum">
              <a:rPr lang="en-US" smtClean="0"/>
              <a:t>17</a:t>
            </a:fld>
            <a:endParaRPr lang="en-US" dirty="0"/>
          </a:p>
        </p:txBody>
      </p:sp>
    </p:spTree>
    <p:extLst>
      <p:ext uri="{BB962C8B-B14F-4D97-AF65-F5344CB8AC3E}">
        <p14:creationId xmlns:p14="http://schemas.microsoft.com/office/powerpoint/2010/main" val="205951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Assessment for </a:t>
            </a:r>
            <a:r>
              <a:rPr lang="en-US" dirty="0" err="1"/>
              <a:t>rf_fit</a:t>
            </a:r>
            <a:r>
              <a:rPr lang="en-US" dirty="0"/>
              <a:t> model:</a:t>
            </a:r>
          </a:p>
          <a:p>
            <a:endParaRPr lang="en-US" dirty="0"/>
          </a:p>
          <a:p>
            <a:r>
              <a:rPr lang="en-US" dirty="0"/>
              <a:t>Below is the table of the top 5 importance variables for our final model (</a:t>
            </a:r>
            <a:r>
              <a:rPr lang="en-US" dirty="0" err="1"/>
              <a:t>rf_fit</a:t>
            </a:r>
            <a:r>
              <a:rPr lang="en-US" dirty="0"/>
              <a:t>):</a:t>
            </a:r>
          </a:p>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18</a:t>
            </a:fld>
            <a:endParaRPr lang="en-US" dirty="0"/>
          </a:p>
        </p:txBody>
      </p:sp>
    </p:spTree>
    <p:extLst>
      <p:ext uri="{BB962C8B-B14F-4D97-AF65-F5344CB8AC3E}">
        <p14:creationId xmlns:p14="http://schemas.microsoft.com/office/powerpoint/2010/main" val="744777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Open Sans"/>
              </a:rPr>
              <a:t>Capture much more complex relationships between your datapoints without having to perform difficult transformations on your own (tend to be slow)</a:t>
            </a:r>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19</a:t>
            </a:fld>
            <a:endParaRPr lang="en-US" dirty="0"/>
          </a:p>
        </p:txBody>
      </p:sp>
    </p:spTree>
    <p:extLst>
      <p:ext uri="{BB962C8B-B14F-4D97-AF65-F5344CB8AC3E}">
        <p14:creationId xmlns:p14="http://schemas.microsoft.com/office/powerpoint/2010/main" val="173462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2</a:t>
            </a:fld>
            <a:endParaRPr lang="en-US" dirty="0"/>
          </a:p>
        </p:txBody>
      </p:sp>
    </p:spTree>
    <p:extLst>
      <p:ext uri="{BB962C8B-B14F-4D97-AF65-F5344CB8AC3E}">
        <p14:creationId xmlns:p14="http://schemas.microsoft.com/office/powerpoint/2010/main" val="133362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training results, the radial SVM non-linear model appears to perform the best with about 90.67% accuracy and 80.45% kappa using C=0.0.2105263 and sigma=0.010.</a:t>
            </a:r>
          </a:p>
          <a:p>
            <a:endParaRPr lang="en-US" dirty="0"/>
          </a:p>
          <a:p>
            <a:r>
              <a:rPr lang="en-US" dirty="0"/>
              <a:t>However, when we ran the models against our test set, our </a:t>
            </a:r>
            <a:r>
              <a:rPr lang="en-US" dirty="0" err="1"/>
              <a:t>svm_Linear_Grid</a:t>
            </a:r>
            <a:r>
              <a:rPr lang="en-US" dirty="0"/>
              <a:t> model performed better with about 95.83% accuracy and 90.32% kappa.</a:t>
            </a:r>
          </a:p>
        </p:txBody>
      </p:sp>
      <p:sp>
        <p:nvSpPr>
          <p:cNvPr id="4" name="Slide Number Placeholder 3"/>
          <p:cNvSpPr>
            <a:spLocks noGrp="1"/>
          </p:cNvSpPr>
          <p:nvPr>
            <p:ph type="sldNum" sz="quarter" idx="5"/>
          </p:nvPr>
        </p:nvSpPr>
        <p:spPr/>
        <p:txBody>
          <a:bodyPr/>
          <a:lstStyle/>
          <a:p>
            <a:fld id="{354EAC88-2B1F-45B3-A55E-2100252CFCF7}" type="slidenum">
              <a:rPr lang="en-US" smtClean="0"/>
              <a:t>20</a:t>
            </a:fld>
            <a:endParaRPr lang="en-US" dirty="0"/>
          </a:p>
        </p:txBody>
      </p:sp>
    </p:spTree>
    <p:extLst>
      <p:ext uri="{BB962C8B-B14F-4D97-AF65-F5344CB8AC3E}">
        <p14:creationId xmlns:p14="http://schemas.microsoft.com/office/powerpoint/2010/main" val="1184534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21</a:t>
            </a:fld>
            <a:endParaRPr lang="en-US" dirty="0"/>
          </a:p>
        </p:txBody>
      </p:sp>
    </p:spTree>
    <p:extLst>
      <p:ext uri="{BB962C8B-B14F-4D97-AF65-F5344CB8AC3E}">
        <p14:creationId xmlns:p14="http://schemas.microsoft.com/office/powerpoint/2010/main" val="152685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Gather data and literature review = better feature extraction</a:t>
            </a:r>
          </a:p>
          <a:p>
            <a:pPr marL="171450" indent="-171450">
              <a:buFont typeface="Arial" panose="020B0604020202020204" pitchFamily="34" charset="0"/>
              <a:buChar char="•"/>
            </a:pPr>
            <a:r>
              <a:rPr lang="en-US" dirty="0"/>
              <a:t>Common Augmentation methods: rotation or scaling of data</a:t>
            </a:r>
          </a:p>
          <a:p>
            <a:pPr marL="171450" indent="-171450">
              <a:buFont typeface="Arial" panose="020B0604020202020204" pitchFamily="34" charset="0"/>
              <a:buChar char="•"/>
            </a:pPr>
            <a:r>
              <a:rPr lang="en-US" dirty="0"/>
              <a:t>Artificial Data using various X-variables distance</a:t>
            </a:r>
          </a:p>
          <a:p>
            <a:r>
              <a:rPr lang="en-US" dirty="0"/>
              <a:t>Address missing SFM which reduced our already small dataset</a:t>
            </a:r>
          </a:p>
        </p:txBody>
      </p:sp>
      <p:sp>
        <p:nvSpPr>
          <p:cNvPr id="4" name="Slide Number Placeholder 3"/>
          <p:cNvSpPr>
            <a:spLocks noGrp="1"/>
          </p:cNvSpPr>
          <p:nvPr>
            <p:ph type="sldNum" sz="quarter" idx="5"/>
          </p:nvPr>
        </p:nvSpPr>
        <p:spPr/>
        <p:txBody>
          <a:bodyPr/>
          <a:lstStyle/>
          <a:p>
            <a:fld id="{354EAC88-2B1F-45B3-A55E-2100252CFCF7}" type="slidenum">
              <a:rPr lang="en-US" smtClean="0"/>
              <a:t>23</a:t>
            </a:fld>
            <a:endParaRPr lang="en-US" dirty="0"/>
          </a:p>
        </p:txBody>
      </p:sp>
    </p:spTree>
    <p:extLst>
      <p:ext uri="{BB962C8B-B14F-4D97-AF65-F5344CB8AC3E}">
        <p14:creationId xmlns:p14="http://schemas.microsoft.com/office/powerpoint/2010/main" val="1545225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26</a:t>
            </a:fld>
            <a:endParaRPr lang="en-US" dirty="0"/>
          </a:p>
        </p:txBody>
      </p:sp>
    </p:spTree>
    <p:extLst>
      <p:ext uri="{BB962C8B-B14F-4D97-AF65-F5344CB8AC3E}">
        <p14:creationId xmlns:p14="http://schemas.microsoft.com/office/powerpoint/2010/main" val="4173827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27</a:t>
            </a:fld>
            <a:endParaRPr lang="en-US" dirty="0"/>
          </a:p>
        </p:txBody>
      </p:sp>
    </p:spTree>
    <p:extLst>
      <p:ext uri="{BB962C8B-B14F-4D97-AF65-F5344CB8AC3E}">
        <p14:creationId xmlns:p14="http://schemas.microsoft.com/office/powerpoint/2010/main" val="175186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want to learn? / Why is it important to learn about tree health? / Why is it relevant?</a:t>
            </a:r>
          </a:p>
          <a:p>
            <a:endParaRPr lang="en-US" dirty="0"/>
          </a:p>
          <a:p>
            <a:r>
              <a:rPr lang="en-US" dirty="0"/>
              <a:t>$$$ invested and funded</a:t>
            </a:r>
          </a:p>
          <a:p>
            <a:endParaRPr lang="en-US" dirty="0"/>
          </a:p>
          <a:p>
            <a:r>
              <a:rPr lang="en-US" dirty="0"/>
              <a:t>Original project?</a:t>
            </a:r>
          </a:p>
          <a:p>
            <a:endParaRPr lang="en-US" dirty="0"/>
          </a:p>
          <a:p>
            <a:r>
              <a:rPr lang="en-US" dirty="0"/>
              <a:t>NASA sponsors and covid, we pivoted</a:t>
            </a:r>
          </a:p>
          <a:p>
            <a:endParaRPr lang="en-US" dirty="0"/>
          </a:p>
          <a:p>
            <a:r>
              <a:rPr lang="en-US" dirty="0"/>
              <a:t>Prof suggested to work with what he has of an Alaskan boreal forest predicting tree health (Alive or Dead)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3</a:t>
            </a:fld>
            <a:endParaRPr lang="en-US" dirty="0"/>
          </a:p>
        </p:txBody>
      </p:sp>
    </p:spTree>
    <p:extLst>
      <p:ext uri="{BB962C8B-B14F-4D97-AF65-F5344CB8AC3E}">
        <p14:creationId xmlns:p14="http://schemas.microsoft.com/office/powerpoint/2010/main" val="311086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4</a:t>
            </a:fld>
            <a:endParaRPr lang="en-US" dirty="0"/>
          </a:p>
        </p:txBody>
      </p:sp>
    </p:spTree>
    <p:extLst>
      <p:ext uri="{BB962C8B-B14F-4D97-AF65-F5344CB8AC3E}">
        <p14:creationId xmlns:p14="http://schemas.microsoft.com/office/powerpoint/2010/main" val="305491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333333"/>
                </a:solidFill>
                <a:effectLst/>
                <a:latin typeface="Ubuntu"/>
              </a:rPr>
              <a:t>Read all las files from client data folder.</a:t>
            </a:r>
          </a:p>
          <a:p>
            <a:pPr marL="171450" indent="-171450" algn="l">
              <a:buFont typeface="Arial" panose="020B0604020202020204" pitchFamily="34" charset="0"/>
              <a:buChar char="•"/>
            </a:pPr>
            <a:r>
              <a:rPr lang="en-US" b="0" i="0" dirty="0">
                <a:solidFill>
                  <a:srgbClr val="333333"/>
                </a:solidFill>
                <a:effectLst/>
                <a:latin typeface="Ubuntu"/>
              </a:rPr>
              <a:t>5 regions (mid, north, south1, south2 and south3), we created a loop to combined the las files into one large las file (main) and added the correct region attribute of the main las file. </a:t>
            </a:r>
          </a:p>
          <a:p>
            <a:pPr marL="171450" indent="-171450" algn="l">
              <a:buFont typeface="Arial" panose="020B0604020202020204" pitchFamily="34" charset="0"/>
              <a:buChar char="•"/>
            </a:pPr>
            <a:r>
              <a:rPr lang="en-US" b="0" i="0" dirty="0">
                <a:solidFill>
                  <a:srgbClr val="333333"/>
                </a:solidFill>
                <a:effectLst/>
                <a:latin typeface="Ubuntu"/>
              </a:rPr>
              <a:t>Finally, reproject the shapefile that we created on ArcMap to our main las file by creating a </a:t>
            </a:r>
            <a:r>
              <a:rPr lang="en-US" b="0" i="0" dirty="0" err="1">
                <a:solidFill>
                  <a:srgbClr val="333333"/>
                </a:solidFill>
                <a:effectLst/>
                <a:latin typeface="Ubuntu"/>
              </a:rPr>
              <a:t>get_las_crowns</a:t>
            </a:r>
            <a:r>
              <a:rPr lang="en-US" b="0" i="0" dirty="0">
                <a:solidFill>
                  <a:srgbClr val="333333"/>
                </a:solidFill>
                <a:effectLst/>
                <a:latin typeface="Ubuntu"/>
              </a:rPr>
              <a:t> function that takes in two arguments (first argument = las file, second argument = shape file) and provide a las file with </a:t>
            </a:r>
            <a:r>
              <a:rPr lang="en-US" b="0" i="0" dirty="0" err="1">
                <a:solidFill>
                  <a:srgbClr val="333333"/>
                </a:solidFill>
                <a:effectLst/>
                <a:latin typeface="Ubuntu"/>
              </a:rPr>
              <a:t>treeid</a:t>
            </a:r>
            <a:r>
              <a:rPr lang="en-US" b="0" i="0" dirty="0">
                <a:solidFill>
                  <a:srgbClr val="333333"/>
                </a:solidFill>
                <a:effectLst/>
                <a:latin typeface="Ubuntu"/>
              </a:rPr>
              <a:t> and shape id while removing all elements with “NA” </a:t>
            </a:r>
            <a:r>
              <a:rPr lang="en-US" b="0" i="0" dirty="0" err="1">
                <a:solidFill>
                  <a:srgbClr val="333333"/>
                </a:solidFill>
                <a:effectLst/>
                <a:latin typeface="Ubuntu"/>
              </a:rPr>
              <a:t>treeid</a:t>
            </a:r>
            <a:r>
              <a:rPr lang="en-US" b="0" i="0" dirty="0">
                <a:solidFill>
                  <a:srgbClr val="333333"/>
                </a:solidFill>
                <a:effectLst/>
                <a:latin typeface="Ubuntu"/>
              </a:rPr>
              <a:t>.</a:t>
            </a:r>
          </a:p>
          <a:p>
            <a:pPr algn="l"/>
            <a:r>
              <a:rPr lang="en-US" b="0" i="0" dirty="0">
                <a:solidFill>
                  <a:srgbClr val="333333"/>
                </a:solidFill>
                <a:effectLst/>
                <a:latin typeface="Ubuntu"/>
              </a:rPr>
              <a:t>Note: Shape id was </a:t>
            </a:r>
            <a:r>
              <a:rPr lang="en-US" b="0" i="0" dirty="0" err="1">
                <a:solidFill>
                  <a:srgbClr val="333333"/>
                </a:solidFill>
                <a:effectLst/>
                <a:latin typeface="Ubuntu"/>
              </a:rPr>
              <a:t>permenantly</a:t>
            </a:r>
            <a:r>
              <a:rPr lang="en-US" b="0" i="0" dirty="0">
                <a:solidFill>
                  <a:srgbClr val="333333"/>
                </a:solidFill>
                <a:effectLst/>
                <a:latin typeface="Ubuntu"/>
              </a:rPr>
              <a:t> written onto our las file using </a:t>
            </a:r>
            <a:r>
              <a:rPr lang="en-US" b="0" i="0" dirty="0" err="1">
                <a:solidFill>
                  <a:srgbClr val="333333"/>
                </a:solidFill>
                <a:effectLst/>
                <a:latin typeface="Ubuntu"/>
              </a:rPr>
              <a:t>add_lasattribute</a:t>
            </a:r>
            <a:r>
              <a:rPr lang="en-US" b="0" i="0" dirty="0">
                <a:solidFill>
                  <a:srgbClr val="333333"/>
                </a:solidFill>
                <a:effectLst/>
                <a:latin typeface="Ubuntu"/>
              </a:rPr>
              <a:t>. This allows us to retain a unique id for each of our tree if we ever need it. </a:t>
            </a:r>
            <a:r>
              <a:rPr lang="en-US" b="0" i="0" dirty="0" err="1">
                <a:solidFill>
                  <a:srgbClr val="333333"/>
                </a:solidFill>
                <a:effectLst/>
                <a:latin typeface="Ubuntu"/>
              </a:rPr>
              <a:t>Treeid</a:t>
            </a:r>
            <a:r>
              <a:rPr lang="en-US" b="0" i="0" dirty="0">
                <a:solidFill>
                  <a:srgbClr val="333333"/>
                </a:solidFill>
                <a:effectLst/>
                <a:latin typeface="Ubuntu"/>
              </a:rPr>
              <a:t> attribute was not retained when we write our las file since it is non-numeric.</a:t>
            </a:r>
          </a:p>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5</a:t>
            </a:fld>
            <a:endParaRPr lang="en-US" dirty="0"/>
          </a:p>
        </p:txBody>
      </p:sp>
    </p:spTree>
    <p:extLst>
      <p:ext uri="{BB962C8B-B14F-4D97-AF65-F5344CB8AC3E}">
        <p14:creationId xmlns:p14="http://schemas.microsoft.com/office/powerpoint/2010/main" val="14148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From Motion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are we looking for ? </a:t>
            </a:r>
            <a:r>
              <a:rPr lang="en-US" dirty="0"/>
              <a:t>We can see from the picture on the left that the crown is a little small. We verify this with the Digital surface model below. We can say confidently that all the brightness which represents the height will need to be included. So, we moved the blue circle to where red circle is to improve the data accuracy.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the goal is to make sure we have most information stored underneath the crown extracted. Better the data quality, better the prediction accuracy.</a:t>
            </a:r>
          </a:p>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6</a:t>
            </a:fld>
            <a:endParaRPr lang="en-US" dirty="0"/>
          </a:p>
        </p:txBody>
      </p:sp>
    </p:spTree>
    <p:extLst>
      <p:ext uri="{BB962C8B-B14F-4D97-AF65-F5344CB8AC3E}">
        <p14:creationId xmlns:p14="http://schemas.microsoft.com/office/powerpoint/2010/main" val="66343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333333"/>
                </a:solidFill>
                <a:effectLst/>
                <a:latin typeface="Ubuntu"/>
              </a:rPr>
              <a:t>The first chart show our point cloud distribution</a:t>
            </a:r>
          </a:p>
          <a:p>
            <a:pPr marL="171450" indent="-171450" algn="l">
              <a:buFont typeface="Arial" panose="020B0604020202020204" pitchFamily="34" charset="0"/>
              <a:buChar char="•"/>
            </a:pPr>
            <a:r>
              <a:rPr lang="en-US" b="0" i="0" dirty="0">
                <a:solidFill>
                  <a:srgbClr val="333333"/>
                </a:solidFill>
                <a:effectLst/>
                <a:latin typeface="Ubuntu"/>
              </a:rPr>
              <a:t>We randomly selected 1 alive and one dead trees to visualize</a:t>
            </a:r>
          </a:p>
          <a:p>
            <a:pPr marL="628650" lvl="1" indent="-171450" algn="l">
              <a:buFont typeface="Arial" panose="020B0604020202020204" pitchFamily="34" charset="0"/>
              <a:buChar char="•"/>
            </a:pPr>
            <a:r>
              <a:rPr lang="en-US" b="0" i="0" dirty="0">
                <a:solidFill>
                  <a:srgbClr val="333333"/>
                </a:solidFill>
                <a:effectLst/>
                <a:latin typeface="Ubuntu"/>
              </a:rPr>
              <a:t>The left 3d tree plot shows that alive tree appears to be thinner while the dead one appears to be a bit more stumpy</a:t>
            </a:r>
          </a:p>
          <a:p>
            <a:pPr marL="628650" lvl="1" indent="-171450" algn="l">
              <a:buFont typeface="Arial" panose="020B0604020202020204" pitchFamily="34" charset="0"/>
              <a:buChar char="•"/>
            </a:pPr>
            <a:r>
              <a:rPr lang="en-US" b="0" i="0" dirty="0">
                <a:solidFill>
                  <a:srgbClr val="333333"/>
                </a:solidFill>
                <a:effectLst/>
                <a:latin typeface="Ubuntu"/>
              </a:rPr>
              <a:t>Here we compare the G and R distributions between the 2 trees. Both G and R appear to be more dominant in A vs D</a:t>
            </a:r>
          </a:p>
          <a:p>
            <a:endParaRPr lang="en-US" dirty="0"/>
          </a:p>
        </p:txBody>
      </p:sp>
      <p:sp>
        <p:nvSpPr>
          <p:cNvPr id="4" name="Slide Number Placeholder 3"/>
          <p:cNvSpPr>
            <a:spLocks noGrp="1"/>
          </p:cNvSpPr>
          <p:nvPr>
            <p:ph type="sldNum" sz="quarter" idx="5"/>
          </p:nvPr>
        </p:nvSpPr>
        <p:spPr/>
        <p:txBody>
          <a:bodyPr/>
          <a:lstStyle/>
          <a:p>
            <a:fld id="{354EAC88-2B1F-45B3-A55E-2100252CFCF7}" type="slidenum">
              <a:rPr lang="en-US" smtClean="0"/>
              <a:t>7</a:t>
            </a:fld>
            <a:endParaRPr lang="en-US" dirty="0"/>
          </a:p>
        </p:txBody>
      </p:sp>
    </p:spTree>
    <p:extLst>
      <p:ext uri="{BB962C8B-B14F-4D97-AF65-F5344CB8AC3E}">
        <p14:creationId xmlns:p14="http://schemas.microsoft.com/office/powerpoint/2010/main" val="2224481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 few types of variables that we extracted</a:t>
            </a:r>
          </a:p>
        </p:txBody>
      </p:sp>
      <p:sp>
        <p:nvSpPr>
          <p:cNvPr id="4" name="Slide Number Placeholder 3"/>
          <p:cNvSpPr>
            <a:spLocks noGrp="1"/>
          </p:cNvSpPr>
          <p:nvPr>
            <p:ph type="sldNum" sz="quarter" idx="5"/>
          </p:nvPr>
        </p:nvSpPr>
        <p:spPr/>
        <p:txBody>
          <a:bodyPr/>
          <a:lstStyle/>
          <a:p>
            <a:fld id="{354EAC88-2B1F-45B3-A55E-2100252CFCF7}" type="slidenum">
              <a:rPr lang="en-US" smtClean="0"/>
              <a:t>8</a:t>
            </a:fld>
            <a:endParaRPr lang="en-US" dirty="0"/>
          </a:p>
        </p:txBody>
      </p:sp>
    </p:spTree>
    <p:extLst>
      <p:ext uri="{BB962C8B-B14F-4D97-AF65-F5344CB8AC3E}">
        <p14:creationId xmlns:p14="http://schemas.microsoft.com/office/powerpoint/2010/main" val="278125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plots we look at the distribution of Alive and Dead trees after we extract features and minimized our dataset to 1 row per tree</a:t>
            </a:r>
          </a:p>
          <a:p>
            <a:r>
              <a:rPr lang="en-US" dirty="0"/>
              <a:t>We also checked some of our basic assumptions here:</a:t>
            </a:r>
          </a:p>
          <a:p>
            <a:endParaRPr lang="en-US" dirty="0"/>
          </a:p>
          <a:p>
            <a:r>
              <a:rPr lang="en-US" dirty="0"/>
              <a:t>* Total Green Count (A vs D)</a:t>
            </a:r>
          </a:p>
          <a:p>
            <a:r>
              <a:rPr lang="en-US" dirty="0"/>
              <a:t>    + You can see that Alive trees appear to have higher Green values</a:t>
            </a:r>
          </a:p>
          <a:p>
            <a:r>
              <a:rPr lang="en-US" dirty="0"/>
              <a:t>* Greenness (ratio of green) at 75% and 90%</a:t>
            </a:r>
          </a:p>
          <a:p>
            <a:r>
              <a:rPr lang="en-US" dirty="0"/>
              <a:t>    + Alive trees appear to have a more "normal" </a:t>
            </a:r>
            <a:r>
              <a:rPr lang="en-US" dirty="0" err="1"/>
              <a:t>Greeness</a:t>
            </a:r>
            <a:r>
              <a:rPr lang="en-US" dirty="0"/>
              <a:t> distribution with peak around 0.65</a:t>
            </a:r>
          </a:p>
          <a:p>
            <a:r>
              <a:rPr lang="en-US" dirty="0"/>
              <a:t>    + Dead trees appear to be skewed to the right with most of the </a:t>
            </a:r>
            <a:r>
              <a:rPr lang="en-US" dirty="0" err="1"/>
              <a:t>Greeness</a:t>
            </a:r>
            <a:r>
              <a:rPr lang="en-US" dirty="0"/>
              <a:t> less than 0.6</a:t>
            </a:r>
          </a:p>
          <a:p>
            <a:r>
              <a:rPr lang="en-US" dirty="0"/>
              <a:t>* Height Comparison (A vs D)</a:t>
            </a:r>
          </a:p>
          <a:p>
            <a:r>
              <a:rPr lang="en-US" dirty="0"/>
              <a:t>    + Alive trees appear to be less sparse</a:t>
            </a:r>
          </a:p>
          <a:p>
            <a:r>
              <a:rPr lang="en-US" dirty="0"/>
              <a:t>* Height at 75% and 90%</a:t>
            </a:r>
          </a:p>
          <a:p>
            <a:r>
              <a:rPr lang="en-US" dirty="0"/>
              <a:t>    + Alive trees appear to be less sparse at both 75% and 90% height</a:t>
            </a:r>
          </a:p>
        </p:txBody>
      </p:sp>
      <p:sp>
        <p:nvSpPr>
          <p:cNvPr id="4" name="Slide Number Placeholder 3"/>
          <p:cNvSpPr>
            <a:spLocks noGrp="1"/>
          </p:cNvSpPr>
          <p:nvPr>
            <p:ph type="sldNum" sz="quarter" idx="5"/>
          </p:nvPr>
        </p:nvSpPr>
        <p:spPr/>
        <p:txBody>
          <a:bodyPr/>
          <a:lstStyle/>
          <a:p>
            <a:fld id="{354EAC88-2B1F-45B3-A55E-2100252CFCF7}" type="slidenum">
              <a:rPr lang="en-US" smtClean="0"/>
              <a:t>9</a:t>
            </a:fld>
            <a:endParaRPr lang="en-US" dirty="0"/>
          </a:p>
        </p:txBody>
      </p:sp>
    </p:spTree>
    <p:extLst>
      <p:ext uri="{BB962C8B-B14F-4D97-AF65-F5344CB8AC3E}">
        <p14:creationId xmlns:p14="http://schemas.microsoft.com/office/powerpoint/2010/main" val="2025592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1623-F4B8-4036-AD50-40DD7FD86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799C0C-4AEA-432E-9043-450A4FDD9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699212-4D59-47B1-810C-E7CD3AE31E3E}"/>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5" name="Footer Placeholder 4">
            <a:extLst>
              <a:ext uri="{FF2B5EF4-FFF2-40B4-BE49-F238E27FC236}">
                <a16:creationId xmlns:a16="http://schemas.microsoft.com/office/drawing/2014/main" id="{637FFF7C-6463-4739-9319-60F849FDDE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69C91E-8F3D-4626-9C6E-2B8AAB5881C7}"/>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101333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B5AE-DD05-4517-98EA-9344349064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32FE6E-99CF-47AF-8102-BD965BCE8E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6FD32-486B-4DAA-9DD1-337BFD8540A0}"/>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5" name="Footer Placeholder 4">
            <a:extLst>
              <a:ext uri="{FF2B5EF4-FFF2-40B4-BE49-F238E27FC236}">
                <a16:creationId xmlns:a16="http://schemas.microsoft.com/office/drawing/2014/main" id="{F00C4D61-1871-4967-BA0F-C070B3F8B2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43393-1064-4F8B-B56C-D8FF7C8D9798}"/>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44614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DC0934-5CE0-481C-A20D-E31BC17945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EDBAA-2825-45E8-AFCB-CFB0C42D1D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1CB08-7172-4E9D-BB8C-55F30A799ABA}"/>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5" name="Footer Placeholder 4">
            <a:extLst>
              <a:ext uri="{FF2B5EF4-FFF2-40B4-BE49-F238E27FC236}">
                <a16:creationId xmlns:a16="http://schemas.microsoft.com/office/drawing/2014/main" id="{A59B6A8B-A924-4CED-870E-475C6F726D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422DE8-09F5-4E9A-B32D-8E6E6B3F3DDC}"/>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2695994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2487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51596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802D-5C54-42EE-BAA3-94CA7FDAC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529A5-896C-4C78-A383-FA3476DE6D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77ADB-8D74-4C2E-8854-222DCF105E4C}"/>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5" name="Footer Placeholder 4">
            <a:extLst>
              <a:ext uri="{FF2B5EF4-FFF2-40B4-BE49-F238E27FC236}">
                <a16:creationId xmlns:a16="http://schemas.microsoft.com/office/drawing/2014/main" id="{B649AF17-DA0A-4FE5-A0A8-7D0304CDF8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108543-BA66-4AC4-BB83-3F426F682C1C}"/>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2454424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B211-99B6-4BB6-9030-537376A77D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4EF9E-EE82-41C0-A7CD-572411BFD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E21DA2-0F6A-4952-BD30-C47B899ADEA3}"/>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5" name="Footer Placeholder 4">
            <a:extLst>
              <a:ext uri="{FF2B5EF4-FFF2-40B4-BE49-F238E27FC236}">
                <a16:creationId xmlns:a16="http://schemas.microsoft.com/office/drawing/2014/main" id="{128456FD-A6C3-4CF8-BD0B-962CEFA407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C44BF3-7B3A-42F4-A07B-BC1804A85BF5}"/>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331831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33C8-853D-4717-A357-818F931CAE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6CD6D-AE4C-4078-A3EA-C421E4308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062443-AD23-4016-9FE0-0473BDB214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10F2A7-BD9C-489C-8520-AE544BFDD40D}"/>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6" name="Footer Placeholder 5">
            <a:extLst>
              <a:ext uri="{FF2B5EF4-FFF2-40B4-BE49-F238E27FC236}">
                <a16:creationId xmlns:a16="http://schemas.microsoft.com/office/drawing/2014/main" id="{F496488E-6E87-462A-B72D-2F2A8E1C782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5A8464-B4FD-4A88-A295-736F2EA963EF}"/>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655337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7EAE-B7ED-44A9-A9E5-83780FD784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8B2F1D-3E07-44F8-880A-E89ECF676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B17C55-FD45-43A8-A1AD-57DD2CEBA2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0085D-8916-457A-8399-606D3E17F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7F801F-5AC8-4DE6-89A1-1A56295723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062FFA-2B81-4FEA-B449-008D3774007D}"/>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8" name="Footer Placeholder 7">
            <a:extLst>
              <a:ext uri="{FF2B5EF4-FFF2-40B4-BE49-F238E27FC236}">
                <a16:creationId xmlns:a16="http://schemas.microsoft.com/office/drawing/2014/main" id="{E3CE9294-68AD-4D9B-ACB1-E753801D79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A96C5D-AF25-4FDC-8943-DE50AB36487F}"/>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414806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DE2A-858C-45A2-B2BE-F022DB9C2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AFC12-B4A8-45CA-B768-BF040F383F04}"/>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4" name="Footer Placeholder 3">
            <a:extLst>
              <a:ext uri="{FF2B5EF4-FFF2-40B4-BE49-F238E27FC236}">
                <a16:creationId xmlns:a16="http://schemas.microsoft.com/office/drawing/2014/main" id="{88F82625-6994-4AB9-BFB5-595B2B6A93B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397A7C3-E93A-496E-8935-0BDED94D9A41}"/>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15182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25E38-58CC-4206-82B8-FD65E784EE60}"/>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3" name="Footer Placeholder 2">
            <a:extLst>
              <a:ext uri="{FF2B5EF4-FFF2-40B4-BE49-F238E27FC236}">
                <a16:creationId xmlns:a16="http://schemas.microsoft.com/office/drawing/2014/main" id="{1A141001-0344-4331-94CE-D7E9B8C1D18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6602486-D978-4847-9407-F990EFA7D499}"/>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3278596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9633-630D-4BEA-A00A-33C609F4D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CD7713-0C0F-4602-96F8-7253657A9A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907E0A-1C29-4EC6-B79B-B65894EA0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E76A3-F7E9-4800-B945-9CDD5949292B}"/>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6" name="Footer Placeholder 5">
            <a:extLst>
              <a:ext uri="{FF2B5EF4-FFF2-40B4-BE49-F238E27FC236}">
                <a16:creationId xmlns:a16="http://schemas.microsoft.com/office/drawing/2014/main" id="{DE96686E-F82E-4600-AD02-851D4A9690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9B345A-E703-4925-B724-6301242F2805}"/>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175606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8470-FE1A-4D9A-B1B4-D9CCF1121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FF58D9-3D36-4C36-A36C-E74E1CFB06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B99C32A-690B-430D-80CF-FD8E849BA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873CD-737E-4060-A823-7E4935A62024}"/>
              </a:ext>
            </a:extLst>
          </p:cNvPr>
          <p:cNvSpPr>
            <a:spLocks noGrp="1"/>
          </p:cNvSpPr>
          <p:nvPr>
            <p:ph type="dt" sz="half" idx="10"/>
          </p:nvPr>
        </p:nvSpPr>
        <p:spPr/>
        <p:txBody>
          <a:bodyPr/>
          <a:lstStyle/>
          <a:p>
            <a:fld id="{365F9B2E-AA2A-4CAB-9782-74299701FAEE}" type="datetimeFigureOut">
              <a:rPr lang="en-US" smtClean="0"/>
              <a:t>4/26/2021</a:t>
            </a:fld>
            <a:endParaRPr lang="en-US" dirty="0"/>
          </a:p>
        </p:txBody>
      </p:sp>
      <p:sp>
        <p:nvSpPr>
          <p:cNvPr id="6" name="Footer Placeholder 5">
            <a:extLst>
              <a:ext uri="{FF2B5EF4-FFF2-40B4-BE49-F238E27FC236}">
                <a16:creationId xmlns:a16="http://schemas.microsoft.com/office/drawing/2014/main" id="{799E8C37-AA8D-45AF-AEAE-07680D9814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71340F-7A6D-4085-B7FF-84D19C9F039A}"/>
              </a:ext>
            </a:extLst>
          </p:cNvPr>
          <p:cNvSpPr>
            <a:spLocks noGrp="1"/>
          </p:cNvSpPr>
          <p:nvPr>
            <p:ph type="sldNum" sz="quarter" idx="12"/>
          </p:nvPr>
        </p:nvSpPr>
        <p:spPr/>
        <p:txBody>
          <a:bodyPr/>
          <a:lstStyle/>
          <a:p>
            <a:fld id="{5F4B2715-DF31-45A7-92CB-9FA8D906AE18}" type="slidenum">
              <a:rPr lang="en-US" smtClean="0"/>
              <a:t>‹#›</a:t>
            </a:fld>
            <a:endParaRPr lang="en-US" dirty="0"/>
          </a:p>
        </p:txBody>
      </p:sp>
    </p:spTree>
    <p:extLst>
      <p:ext uri="{BB962C8B-B14F-4D97-AF65-F5344CB8AC3E}">
        <p14:creationId xmlns:p14="http://schemas.microsoft.com/office/powerpoint/2010/main" val="178201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B1D3BE-7873-46DD-81FC-6A173B55D2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D1BBD2-4B68-45DB-9DED-280FE488D5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CCE16-097F-45EA-9AAB-C7760EC39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F9B2E-AA2A-4CAB-9782-74299701FAEE}" type="datetimeFigureOut">
              <a:rPr lang="en-US" smtClean="0"/>
              <a:t>4/26/2021</a:t>
            </a:fld>
            <a:endParaRPr lang="en-US" dirty="0"/>
          </a:p>
        </p:txBody>
      </p:sp>
      <p:sp>
        <p:nvSpPr>
          <p:cNvPr id="5" name="Footer Placeholder 4">
            <a:extLst>
              <a:ext uri="{FF2B5EF4-FFF2-40B4-BE49-F238E27FC236}">
                <a16:creationId xmlns:a16="http://schemas.microsoft.com/office/drawing/2014/main" id="{35D75288-9589-4DF4-A8FA-A9D39B2A7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B3197F7-7AC4-403C-87D3-3D8E6BC6F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B2715-DF31-45A7-92CB-9FA8D906AE18}" type="slidenum">
              <a:rPr lang="en-US" smtClean="0"/>
              <a:t>‹#›</a:t>
            </a:fld>
            <a:endParaRPr lang="en-US" dirty="0"/>
          </a:p>
        </p:txBody>
      </p:sp>
    </p:spTree>
    <p:extLst>
      <p:ext uri="{BB962C8B-B14F-4D97-AF65-F5344CB8AC3E}">
        <p14:creationId xmlns:p14="http://schemas.microsoft.com/office/powerpoint/2010/main" val="108084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Snowy forrest from top" title="Snowy forrest from top">
            <a:extLst>
              <a:ext uri="{FF2B5EF4-FFF2-40B4-BE49-F238E27FC236}">
                <a16:creationId xmlns:a16="http://schemas.microsoft.com/office/drawing/2014/main" id="{F7C18470-34F4-493A-B338-DAAE751FB656}"/>
              </a:ext>
            </a:extLst>
          </p:cNvPr>
          <p:cNvPicPr>
            <a:picLocks noGrp="1" noChangeAspect="1"/>
          </p:cNvPicPr>
          <p:nvPr>
            <p:ph type="pic" sz="quarter" idx="13"/>
          </p:nvPr>
        </p:nvPicPr>
        <p:blipFill rotWithShape="1">
          <a:blip r:embed="rId3"/>
          <a:srcRect r="1745" b="1"/>
          <a:stretch/>
        </p:blipFill>
        <p:spPr>
          <a:xfrm>
            <a:off x="-4243" y="10"/>
            <a:ext cx="12196243" cy="6857990"/>
          </a:xfrm>
          <a:prstGeom prst="rect">
            <a:avLst/>
          </a:prstGeom>
        </p:spPr>
      </p:pic>
      <p:sp>
        <p:nvSpPr>
          <p:cNvPr id="12" name="Rectangle 1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reeform: Shape 13">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116701" y="2452526"/>
            <a:ext cx="4248318" cy="1952947"/>
          </a:xfrm>
          <a:noFill/>
        </p:spPr>
        <p:txBody>
          <a:bodyPr vert="horz" lIns="91440" tIns="45720" rIns="91440" bIns="45720" rtlCol="0" anchor="ctr">
            <a:normAutofit/>
          </a:bodyPr>
          <a:lstStyle/>
          <a:p>
            <a:pPr algn="ctr">
              <a:lnSpc>
                <a:spcPct val="90000"/>
              </a:lnSpc>
            </a:pPr>
            <a:r>
              <a:rPr lang="en-US" sz="3300" b="1" dirty="0">
                <a:effectLst/>
              </a:rPr>
              <a:t>Analyzing Tree Health Using G-</a:t>
            </a:r>
            <a:r>
              <a:rPr lang="en-US" sz="3300" b="1" dirty="0" err="1">
                <a:effectLst/>
              </a:rPr>
              <a:t>LiHT</a:t>
            </a:r>
            <a:r>
              <a:rPr lang="en-US" sz="3300" b="1" dirty="0">
                <a:effectLst/>
              </a:rPr>
              <a:t> Data </a:t>
            </a:r>
            <a:br>
              <a:rPr lang="en-US" sz="3300" b="1" dirty="0">
                <a:effectLst/>
              </a:rPr>
            </a:br>
            <a:endParaRPr lang="en-US" sz="33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991745" y="4557899"/>
            <a:ext cx="2442690" cy="1375313"/>
          </a:xfrm>
          <a:noFill/>
          <a:ln>
            <a:noFill/>
          </a:ln>
        </p:spPr>
        <p:txBody>
          <a:bodyPr vert="horz" lIns="91440" tIns="45720" rIns="91440" bIns="45720" rtlCol="0">
            <a:normAutofit fontScale="92500" lnSpcReduction="10000"/>
          </a:bodyPr>
          <a:lstStyle/>
          <a:p>
            <a:pPr algn="ctr"/>
            <a:r>
              <a:rPr lang="en-US" sz="2000" dirty="0">
                <a:solidFill>
                  <a:schemeClr val="tx1"/>
                </a:solidFill>
              </a:rPr>
              <a:t>Aliya Alimujiang</a:t>
            </a:r>
          </a:p>
          <a:p>
            <a:pPr algn="ctr"/>
            <a:r>
              <a:rPr lang="en-US" sz="2000" dirty="0">
                <a:solidFill>
                  <a:schemeClr val="tx1"/>
                </a:solidFill>
              </a:rPr>
              <a:t>Minh Nguyen</a:t>
            </a:r>
          </a:p>
          <a:p>
            <a:pPr algn="ctr"/>
            <a:r>
              <a:rPr lang="en-US" sz="2000" dirty="0">
                <a:solidFill>
                  <a:schemeClr val="tx1"/>
                </a:solidFill>
              </a:rPr>
              <a:t>2021</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p:txBody>
      </p:sp>
      <p:sp>
        <p:nvSpPr>
          <p:cNvPr id="16" name="Freeform: Shape 15">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21" name="Rectangle 20">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25" name="Rectangle 24">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29" name="Rectangle 28">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E1526B9-04EC-4CD9-B904-D43870619DD1}"/>
              </a:ext>
            </a:extLst>
          </p:cNvPr>
          <p:cNvSpPr>
            <a:spLocks noGrp="1"/>
          </p:cNvSpPr>
          <p:nvPr>
            <p:ph type="pic" sz="quarter" idx="13"/>
          </p:nvPr>
        </p:nvSpPr>
        <p:spPr/>
      </p:sp>
      <p:pic>
        <p:nvPicPr>
          <p:cNvPr id="6" name="Content Placeholder 6">
            <a:extLst>
              <a:ext uri="{FF2B5EF4-FFF2-40B4-BE49-F238E27FC236}">
                <a16:creationId xmlns:a16="http://schemas.microsoft.com/office/drawing/2014/main" id="{E1E07B2C-CDB4-4744-89AE-F1890F4F6A70}"/>
              </a:ext>
            </a:extLst>
          </p:cNvPr>
          <p:cNvPicPr>
            <a:picLocks/>
          </p:cNvPicPr>
          <p:nvPr/>
        </p:nvPicPr>
        <p:blipFill>
          <a:blip r:embed="rId3"/>
          <a:stretch>
            <a:fillRect/>
          </a:stretch>
        </p:blipFill>
        <p:spPr>
          <a:xfrm>
            <a:off x="2678085" y="564025"/>
            <a:ext cx="6835829" cy="5729950"/>
          </a:xfrm>
          <a:prstGeom prst="rect">
            <a:avLst/>
          </a:prstGeom>
        </p:spPr>
      </p:pic>
    </p:spTree>
    <p:extLst>
      <p:ext uri="{BB962C8B-B14F-4D97-AF65-F5344CB8AC3E}">
        <p14:creationId xmlns:p14="http://schemas.microsoft.com/office/powerpoint/2010/main" val="7927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C8B0CD-3AB4-4D54-9B4A-794D944432B4}"/>
              </a:ext>
            </a:extLst>
          </p:cNvPr>
          <p:cNvSpPr txBox="1"/>
          <p:nvPr/>
        </p:nvSpPr>
        <p:spPr>
          <a:xfrm flipH="1">
            <a:off x="5883155" y="2196722"/>
            <a:ext cx="5680889" cy="1508105"/>
          </a:xfrm>
          <a:prstGeom prst="rect">
            <a:avLst/>
          </a:prstGeom>
          <a:noFill/>
        </p:spPr>
        <p:txBody>
          <a:bodyPr wrap="square" rtlCol="0">
            <a:spAutoFit/>
          </a:bodyPr>
          <a:lstStyle/>
          <a:p>
            <a:pPr marL="285750" indent="-285750">
              <a:buFont typeface="Wingdings" panose="05000000000000000000" pitchFamily="2" charset="2"/>
              <a:buChar char="q"/>
            </a:pPr>
            <a:r>
              <a:rPr lang="en-US" dirty="0"/>
              <a:t>n is not much larger than p, </a:t>
            </a:r>
            <a:r>
              <a:rPr lang="en-US" sz="1400" dirty="0"/>
              <a:t>then there can be a lot of variability in the least squares fit resulting in overfitting and consequently poor predictions on future observations not used in the training model.</a:t>
            </a:r>
          </a:p>
          <a:p>
            <a:pPr marL="285750" indent="-285750">
              <a:buFont typeface="Wingdings" panose="05000000000000000000" pitchFamily="2" charset="2"/>
              <a:buChar char="q"/>
            </a:pPr>
            <a:r>
              <a:rPr lang="en-US" dirty="0"/>
              <a:t>Bias VS Variance trade off : </a:t>
            </a:r>
            <a:r>
              <a:rPr lang="en-US" sz="1400" dirty="0"/>
              <a:t>By constraining or shrinking the estimated coefficients, we can often substantially reduce the variance at the cost of a negligible increase in bias.</a:t>
            </a:r>
          </a:p>
        </p:txBody>
      </p:sp>
      <p:pic>
        <p:nvPicPr>
          <p:cNvPr id="5" name="Picture 4">
            <a:extLst>
              <a:ext uri="{FF2B5EF4-FFF2-40B4-BE49-F238E27FC236}">
                <a16:creationId xmlns:a16="http://schemas.microsoft.com/office/drawing/2014/main" id="{BFB2FE01-BCFD-4EB7-A687-2B045A450A00}"/>
              </a:ext>
            </a:extLst>
          </p:cNvPr>
          <p:cNvPicPr>
            <a:picLocks noChangeAspect="1"/>
          </p:cNvPicPr>
          <p:nvPr/>
        </p:nvPicPr>
        <p:blipFill rotWithShape="1">
          <a:blip r:embed="rId3"/>
          <a:srcRect l="11170" t="11492" r="34582"/>
          <a:stretch/>
        </p:blipFill>
        <p:spPr>
          <a:xfrm>
            <a:off x="1319158" y="653054"/>
            <a:ext cx="4677507" cy="5551892"/>
          </a:xfrm>
          <a:prstGeom prst="rect">
            <a:avLst/>
          </a:prstGeom>
        </p:spPr>
      </p:pic>
    </p:spTree>
    <p:extLst>
      <p:ext uri="{BB962C8B-B14F-4D97-AF65-F5344CB8AC3E}">
        <p14:creationId xmlns:p14="http://schemas.microsoft.com/office/powerpoint/2010/main" val="3768594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AAFDD9-F71D-44D2-A8BF-951400E644F8}"/>
              </a:ext>
            </a:extLst>
          </p:cNvPr>
          <p:cNvSpPr>
            <a:spLocks noGrp="1"/>
          </p:cNvSpPr>
          <p:nvPr>
            <p:ph type="title"/>
          </p:nvPr>
        </p:nvSpPr>
        <p:spPr/>
        <p:txBody>
          <a:bodyPr/>
          <a:lstStyle/>
          <a:p>
            <a:r>
              <a:rPr lang="en-US" dirty="0"/>
              <a:t>Variable Selection – Summary</a:t>
            </a:r>
          </a:p>
        </p:txBody>
      </p:sp>
      <p:sp>
        <p:nvSpPr>
          <p:cNvPr id="17" name="Text Placeholder 16">
            <a:extLst>
              <a:ext uri="{FF2B5EF4-FFF2-40B4-BE49-F238E27FC236}">
                <a16:creationId xmlns:a16="http://schemas.microsoft.com/office/drawing/2014/main" id="{E9583D1F-B6C8-4E5F-941D-46C663F33220}"/>
              </a:ext>
            </a:extLst>
          </p:cNvPr>
          <p:cNvSpPr>
            <a:spLocks noGrp="1"/>
          </p:cNvSpPr>
          <p:nvPr>
            <p:ph type="body" idx="1"/>
          </p:nvPr>
        </p:nvSpPr>
        <p:spPr/>
        <p:txBody>
          <a:bodyPr/>
          <a:lstStyle/>
          <a:p>
            <a:r>
              <a:rPr lang="en-US" dirty="0"/>
              <a:t>Forward</a:t>
            </a:r>
          </a:p>
        </p:txBody>
      </p:sp>
      <p:pic>
        <p:nvPicPr>
          <p:cNvPr id="24" name="Content Placeholder 23">
            <a:extLst>
              <a:ext uri="{FF2B5EF4-FFF2-40B4-BE49-F238E27FC236}">
                <a16:creationId xmlns:a16="http://schemas.microsoft.com/office/drawing/2014/main" id="{515430F3-3892-4EBB-9BCF-DE30EED5AF1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p:pic>
      <p:sp>
        <p:nvSpPr>
          <p:cNvPr id="20" name="Text Placeholder 19">
            <a:extLst>
              <a:ext uri="{FF2B5EF4-FFF2-40B4-BE49-F238E27FC236}">
                <a16:creationId xmlns:a16="http://schemas.microsoft.com/office/drawing/2014/main" id="{A3B83A6B-9EC7-4970-8953-BD0DC602C193}"/>
              </a:ext>
            </a:extLst>
          </p:cNvPr>
          <p:cNvSpPr>
            <a:spLocks noGrp="1"/>
          </p:cNvSpPr>
          <p:nvPr>
            <p:ph type="body" sz="quarter" idx="3"/>
          </p:nvPr>
        </p:nvSpPr>
        <p:spPr/>
        <p:txBody>
          <a:bodyPr/>
          <a:lstStyle/>
          <a:p>
            <a:r>
              <a:rPr lang="en-US" dirty="0"/>
              <a:t>Backward</a:t>
            </a:r>
          </a:p>
        </p:txBody>
      </p:sp>
      <p:pic>
        <p:nvPicPr>
          <p:cNvPr id="27" name="Content Placeholder 26">
            <a:extLst>
              <a:ext uri="{FF2B5EF4-FFF2-40B4-BE49-F238E27FC236}">
                <a16:creationId xmlns:a16="http://schemas.microsoft.com/office/drawing/2014/main" id="{5006FCBC-9712-494E-82DC-FF1B7400E33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84582" y="2505075"/>
            <a:ext cx="5158423" cy="3684588"/>
          </a:xfrm>
        </p:spPr>
      </p:pic>
    </p:spTree>
    <p:extLst>
      <p:ext uri="{BB962C8B-B14F-4D97-AF65-F5344CB8AC3E}">
        <p14:creationId xmlns:p14="http://schemas.microsoft.com/office/powerpoint/2010/main" val="332421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AAFDD9-F71D-44D2-A8BF-951400E644F8}"/>
              </a:ext>
            </a:extLst>
          </p:cNvPr>
          <p:cNvSpPr>
            <a:spLocks noGrp="1"/>
          </p:cNvSpPr>
          <p:nvPr>
            <p:ph type="title"/>
          </p:nvPr>
        </p:nvSpPr>
        <p:spPr/>
        <p:txBody>
          <a:bodyPr/>
          <a:lstStyle/>
          <a:p>
            <a:r>
              <a:rPr lang="en-US" dirty="0"/>
              <a:t>Variable Selection – Which Variables?</a:t>
            </a:r>
          </a:p>
        </p:txBody>
      </p:sp>
      <p:sp>
        <p:nvSpPr>
          <p:cNvPr id="17" name="Text Placeholder 16">
            <a:extLst>
              <a:ext uri="{FF2B5EF4-FFF2-40B4-BE49-F238E27FC236}">
                <a16:creationId xmlns:a16="http://schemas.microsoft.com/office/drawing/2014/main" id="{E9583D1F-B6C8-4E5F-941D-46C663F33220}"/>
              </a:ext>
            </a:extLst>
          </p:cNvPr>
          <p:cNvSpPr>
            <a:spLocks noGrp="1"/>
          </p:cNvSpPr>
          <p:nvPr>
            <p:ph type="body" idx="1"/>
          </p:nvPr>
        </p:nvSpPr>
        <p:spPr/>
        <p:txBody>
          <a:bodyPr/>
          <a:lstStyle/>
          <a:p>
            <a:r>
              <a:rPr lang="en-US" dirty="0"/>
              <a:t>Forward</a:t>
            </a:r>
          </a:p>
        </p:txBody>
      </p:sp>
      <p:sp>
        <p:nvSpPr>
          <p:cNvPr id="20" name="Text Placeholder 19">
            <a:extLst>
              <a:ext uri="{FF2B5EF4-FFF2-40B4-BE49-F238E27FC236}">
                <a16:creationId xmlns:a16="http://schemas.microsoft.com/office/drawing/2014/main" id="{A3B83A6B-9EC7-4970-8953-BD0DC602C193}"/>
              </a:ext>
            </a:extLst>
          </p:cNvPr>
          <p:cNvSpPr>
            <a:spLocks noGrp="1"/>
          </p:cNvSpPr>
          <p:nvPr>
            <p:ph type="body" sz="quarter" idx="3"/>
          </p:nvPr>
        </p:nvSpPr>
        <p:spPr/>
        <p:txBody>
          <a:bodyPr/>
          <a:lstStyle/>
          <a:p>
            <a:r>
              <a:rPr lang="en-US" dirty="0"/>
              <a:t>Backward</a:t>
            </a:r>
          </a:p>
        </p:txBody>
      </p:sp>
      <p:sp>
        <p:nvSpPr>
          <p:cNvPr id="3" name="Content Placeholder 2">
            <a:extLst>
              <a:ext uri="{FF2B5EF4-FFF2-40B4-BE49-F238E27FC236}">
                <a16:creationId xmlns:a16="http://schemas.microsoft.com/office/drawing/2014/main" id="{F9A41DEF-1053-4875-973F-5294ADB0A10C}"/>
              </a:ext>
            </a:extLst>
          </p:cNvPr>
          <p:cNvSpPr>
            <a:spLocks noGrp="1"/>
          </p:cNvSpPr>
          <p:nvPr>
            <p:ph sz="half" idx="2"/>
          </p:nvPr>
        </p:nvSpPr>
        <p:spPr/>
        <p:txBody>
          <a:bodyPr>
            <a:normAutofit fontScale="85000" lnSpcReduction="20000"/>
          </a:bodyPr>
          <a:lstStyle/>
          <a:p>
            <a:r>
              <a:rPr lang="pt-BR" dirty="0"/>
              <a:t>ht_98p</a:t>
            </a:r>
          </a:p>
          <a:p>
            <a:r>
              <a:rPr lang="pt-BR" dirty="0"/>
              <a:t>green_98p</a:t>
            </a:r>
          </a:p>
          <a:p>
            <a:r>
              <a:rPr lang="pt-BR" dirty="0"/>
              <a:t>red_98p</a:t>
            </a:r>
          </a:p>
          <a:p>
            <a:r>
              <a:rPr lang="pt-BR" dirty="0"/>
              <a:t>brightness_std </a:t>
            </a:r>
          </a:p>
          <a:p>
            <a:r>
              <a:rPr lang="pt-BR" dirty="0"/>
              <a:t>red_norm_mean</a:t>
            </a:r>
          </a:p>
          <a:p>
            <a:r>
              <a:rPr lang="pt-BR" dirty="0"/>
              <a:t>G_ratio</a:t>
            </a:r>
          </a:p>
          <a:p>
            <a:r>
              <a:rPr lang="pt-BR" dirty="0"/>
              <a:t>G_R_ratio_2</a:t>
            </a:r>
          </a:p>
          <a:p>
            <a:r>
              <a:rPr lang="pt-BR" dirty="0"/>
              <a:t>green_norm_mean</a:t>
            </a:r>
          </a:p>
          <a:p>
            <a:r>
              <a:rPr lang="pt-BR" dirty="0"/>
              <a:t>B_ratio</a:t>
            </a:r>
          </a:p>
        </p:txBody>
      </p:sp>
      <p:sp>
        <p:nvSpPr>
          <p:cNvPr id="5" name="Content Placeholder 4">
            <a:extLst>
              <a:ext uri="{FF2B5EF4-FFF2-40B4-BE49-F238E27FC236}">
                <a16:creationId xmlns:a16="http://schemas.microsoft.com/office/drawing/2014/main" id="{5419AD4C-E44F-4C66-92E4-3BB937052DCB}"/>
              </a:ext>
            </a:extLst>
          </p:cNvPr>
          <p:cNvSpPr>
            <a:spLocks noGrp="1"/>
          </p:cNvSpPr>
          <p:nvPr>
            <p:ph sz="quarter" idx="4"/>
          </p:nvPr>
        </p:nvSpPr>
        <p:spPr/>
        <p:txBody>
          <a:bodyPr>
            <a:normAutofit fontScale="85000" lnSpcReduction="20000"/>
          </a:bodyPr>
          <a:lstStyle/>
          <a:p>
            <a:r>
              <a:rPr lang="pt-BR" dirty="0"/>
              <a:t>red_75p</a:t>
            </a:r>
          </a:p>
          <a:p>
            <a:r>
              <a:rPr lang="pt-BR" dirty="0"/>
              <a:t>redness_75p</a:t>
            </a:r>
          </a:p>
          <a:p>
            <a:r>
              <a:rPr lang="pt-BR" dirty="0"/>
              <a:t>redness_98p</a:t>
            </a:r>
          </a:p>
          <a:p>
            <a:r>
              <a:rPr lang="pt-BR" dirty="0"/>
              <a:t>blue_norm_mean </a:t>
            </a:r>
          </a:p>
          <a:p>
            <a:r>
              <a:rPr lang="pt-BR" dirty="0"/>
              <a:t>R_ratio</a:t>
            </a:r>
          </a:p>
          <a:p>
            <a:r>
              <a:rPr lang="pt-BR" dirty="0"/>
              <a:t>G_R_ratio</a:t>
            </a:r>
          </a:p>
          <a:p>
            <a:r>
              <a:rPr lang="pt-BR" dirty="0"/>
              <a:t>green_norm_mean</a:t>
            </a:r>
          </a:p>
          <a:p>
            <a:r>
              <a:rPr lang="pt-BR" dirty="0"/>
              <a:t>B_ratio</a:t>
            </a:r>
          </a:p>
          <a:p>
            <a:pPr marL="0" indent="0">
              <a:buNone/>
            </a:pPr>
            <a:endParaRPr lang="en-US" dirty="0"/>
          </a:p>
        </p:txBody>
      </p:sp>
    </p:spTree>
    <p:extLst>
      <p:ext uri="{BB962C8B-B14F-4D97-AF65-F5344CB8AC3E}">
        <p14:creationId xmlns:p14="http://schemas.microsoft.com/office/powerpoint/2010/main" val="280645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AAFDD9-F71D-44D2-A8BF-951400E644F8}"/>
              </a:ext>
            </a:extLst>
          </p:cNvPr>
          <p:cNvSpPr>
            <a:spLocks noGrp="1"/>
          </p:cNvSpPr>
          <p:nvPr>
            <p:ph type="title"/>
          </p:nvPr>
        </p:nvSpPr>
        <p:spPr/>
        <p:txBody>
          <a:bodyPr/>
          <a:lstStyle/>
          <a:p>
            <a:r>
              <a:rPr lang="en-US" dirty="0"/>
              <a:t>Logistic Regression</a:t>
            </a:r>
          </a:p>
        </p:txBody>
      </p:sp>
      <p:sp>
        <p:nvSpPr>
          <p:cNvPr id="17" name="Text Placeholder 16">
            <a:extLst>
              <a:ext uri="{FF2B5EF4-FFF2-40B4-BE49-F238E27FC236}">
                <a16:creationId xmlns:a16="http://schemas.microsoft.com/office/drawing/2014/main" id="{E9583D1F-B6C8-4E5F-941D-46C663F33220}"/>
              </a:ext>
            </a:extLst>
          </p:cNvPr>
          <p:cNvSpPr>
            <a:spLocks noGrp="1"/>
          </p:cNvSpPr>
          <p:nvPr>
            <p:ph type="body" idx="1"/>
          </p:nvPr>
        </p:nvSpPr>
        <p:spPr>
          <a:xfrm>
            <a:off x="839788" y="2774223"/>
            <a:ext cx="5157787" cy="823912"/>
          </a:xfrm>
        </p:spPr>
        <p:txBody>
          <a:bodyPr/>
          <a:lstStyle/>
          <a:p>
            <a:r>
              <a:rPr lang="en-US" dirty="0"/>
              <a:t>Forward</a:t>
            </a:r>
          </a:p>
        </p:txBody>
      </p:sp>
      <p:sp>
        <p:nvSpPr>
          <p:cNvPr id="20" name="Text Placeholder 19">
            <a:extLst>
              <a:ext uri="{FF2B5EF4-FFF2-40B4-BE49-F238E27FC236}">
                <a16:creationId xmlns:a16="http://schemas.microsoft.com/office/drawing/2014/main" id="{A3B83A6B-9EC7-4970-8953-BD0DC602C193}"/>
              </a:ext>
            </a:extLst>
          </p:cNvPr>
          <p:cNvSpPr>
            <a:spLocks noGrp="1"/>
          </p:cNvSpPr>
          <p:nvPr>
            <p:ph type="body" sz="quarter" idx="3"/>
          </p:nvPr>
        </p:nvSpPr>
        <p:spPr>
          <a:xfrm>
            <a:off x="839788" y="4352925"/>
            <a:ext cx="5183188" cy="823912"/>
          </a:xfrm>
        </p:spPr>
        <p:txBody>
          <a:bodyPr/>
          <a:lstStyle/>
          <a:p>
            <a:r>
              <a:rPr lang="en-US" dirty="0"/>
              <a:t>Backward</a:t>
            </a:r>
          </a:p>
        </p:txBody>
      </p:sp>
      <p:pic>
        <p:nvPicPr>
          <p:cNvPr id="13" name="Picture 12">
            <a:extLst>
              <a:ext uri="{FF2B5EF4-FFF2-40B4-BE49-F238E27FC236}">
                <a16:creationId xmlns:a16="http://schemas.microsoft.com/office/drawing/2014/main" id="{E3EA3FED-1EF6-4611-BE58-8E30C05D9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0" y="5176837"/>
            <a:ext cx="9526329" cy="952633"/>
          </a:xfrm>
          <a:prstGeom prst="rect">
            <a:avLst/>
          </a:prstGeom>
        </p:spPr>
      </p:pic>
      <p:pic>
        <p:nvPicPr>
          <p:cNvPr id="16" name="Picture 15">
            <a:extLst>
              <a:ext uri="{FF2B5EF4-FFF2-40B4-BE49-F238E27FC236}">
                <a16:creationId xmlns:a16="http://schemas.microsoft.com/office/drawing/2014/main" id="{DC17E9C2-72AA-4E8D-8D18-7EDB30031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09" y="3633787"/>
            <a:ext cx="9526329" cy="952633"/>
          </a:xfrm>
          <a:prstGeom prst="rect">
            <a:avLst/>
          </a:prstGeom>
        </p:spPr>
      </p:pic>
      <p:pic>
        <p:nvPicPr>
          <p:cNvPr id="19" name="Picture 18">
            <a:extLst>
              <a:ext uri="{FF2B5EF4-FFF2-40B4-BE49-F238E27FC236}">
                <a16:creationId xmlns:a16="http://schemas.microsoft.com/office/drawing/2014/main" id="{2308192E-5650-4C28-B0BA-E0687FB1B1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205" y="1914459"/>
            <a:ext cx="7268589" cy="952633"/>
          </a:xfrm>
          <a:prstGeom prst="rect">
            <a:avLst/>
          </a:prstGeom>
        </p:spPr>
      </p:pic>
      <p:pic>
        <p:nvPicPr>
          <p:cNvPr id="21" name="Picture 20">
            <a:extLst>
              <a:ext uri="{FF2B5EF4-FFF2-40B4-BE49-F238E27FC236}">
                <a16:creationId xmlns:a16="http://schemas.microsoft.com/office/drawing/2014/main" id="{AC00E8E8-1175-4579-957D-EDF8E6FCEEE8}"/>
              </a:ext>
            </a:extLst>
          </p:cNvPr>
          <p:cNvPicPr>
            <a:picLocks noChangeAspect="1"/>
          </p:cNvPicPr>
          <p:nvPr/>
        </p:nvPicPr>
        <p:blipFill>
          <a:blip r:embed="rId6"/>
          <a:stretch>
            <a:fillRect/>
          </a:stretch>
        </p:blipFill>
        <p:spPr>
          <a:xfrm>
            <a:off x="9492246" y="1957327"/>
            <a:ext cx="1114581" cy="866896"/>
          </a:xfrm>
          <a:prstGeom prst="rect">
            <a:avLst/>
          </a:prstGeom>
        </p:spPr>
      </p:pic>
      <p:pic>
        <p:nvPicPr>
          <p:cNvPr id="22" name="Picture 21">
            <a:extLst>
              <a:ext uri="{FF2B5EF4-FFF2-40B4-BE49-F238E27FC236}">
                <a16:creationId xmlns:a16="http://schemas.microsoft.com/office/drawing/2014/main" id="{EF0BEF49-C047-42B9-A871-744A40978F74}"/>
              </a:ext>
            </a:extLst>
          </p:cNvPr>
          <p:cNvPicPr>
            <a:picLocks noChangeAspect="1"/>
          </p:cNvPicPr>
          <p:nvPr/>
        </p:nvPicPr>
        <p:blipFill>
          <a:blip r:embed="rId7"/>
          <a:stretch>
            <a:fillRect/>
          </a:stretch>
        </p:blipFill>
        <p:spPr>
          <a:xfrm>
            <a:off x="8830337" y="2981391"/>
            <a:ext cx="2438400" cy="504825"/>
          </a:xfrm>
          <a:prstGeom prst="rect">
            <a:avLst/>
          </a:prstGeom>
        </p:spPr>
      </p:pic>
    </p:spTree>
    <p:extLst>
      <p:ext uri="{BB962C8B-B14F-4D97-AF65-F5344CB8AC3E}">
        <p14:creationId xmlns:p14="http://schemas.microsoft.com/office/powerpoint/2010/main" val="1230827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AAFDD9-F71D-44D2-A8BF-951400E644F8}"/>
              </a:ext>
            </a:extLst>
          </p:cNvPr>
          <p:cNvSpPr>
            <a:spLocks noGrp="1"/>
          </p:cNvSpPr>
          <p:nvPr>
            <p:ph type="title"/>
          </p:nvPr>
        </p:nvSpPr>
        <p:spPr/>
        <p:txBody>
          <a:bodyPr/>
          <a:lstStyle/>
          <a:p>
            <a:r>
              <a:rPr lang="en-US" dirty="0"/>
              <a:t>LASSO</a:t>
            </a:r>
          </a:p>
        </p:txBody>
      </p:sp>
      <p:pic>
        <p:nvPicPr>
          <p:cNvPr id="16" name="Picture 15">
            <a:extLst>
              <a:ext uri="{FF2B5EF4-FFF2-40B4-BE49-F238E27FC236}">
                <a16:creationId xmlns:a16="http://schemas.microsoft.com/office/drawing/2014/main" id="{DC17E9C2-72AA-4E8D-8D18-7EDB300314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32831" y="5540242"/>
            <a:ext cx="9526329" cy="952633"/>
          </a:xfrm>
          <a:prstGeom prst="rect">
            <a:avLst/>
          </a:prstGeom>
        </p:spPr>
      </p:pic>
      <p:pic>
        <p:nvPicPr>
          <p:cNvPr id="7" name="Picture 6">
            <a:extLst>
              <a:ext uri="{FF2B5EF4-FFF2-40B4-BE49-F238E27FC236}">
                <a16:creationId xmlns:a16="http://schemas.microsoft.com/office/drawing/2014/main" id="{C3B223C8-527B-4C6C-A4BB-0AD774EA0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366" y="1690688"/>
            <a:ext cx="5105423" cy="3646730"/>
          </a:xfrm>
          <a:prstGeom prst="rect">
            <a:avLst/>
          </a:prstGeom>
        </p:spPr>
      </p:pic>
      <p:sp>
        <p:nvSpPr>
          <p:cNvPr id="14" name="TextBox 13">
            <a:extLst>
              <a:ext uri="{FF2B5EF4-FFF2-40B4-BE49-F238E27FC236}">
                <a16:creationId xmlns:a16="http://schemas.microsoft.com/office/drawing/2014/main" id="{68200F56-8888-480F-8983-C95D574991A8}"/>
              </a:ext>
            </a:extLst>
          </p:cNvPr>
          <p:cNvSpPr txBox="1"/>
          <p:nvPr/>
        </p:nvSpPr>
        <p:spPr>
          <a:xfrm>
            <a:off x="6246789" y="1690688"/>
            <a:ext cx="5108597" cy="341632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Variables:</a:t>
            </a:r>
          </a:p>
          <a:p>
            <a:pPr marL="742950" lvl="1" indent="-285750">
              <a:buFont typeface="Arial" panose="020B0604020202020204" pitchFamily="34" charset="0"/>
              <a:buChar char="•"/>
            </a:pPr>
            <a:r>
              <a:rPr lang="en-US" dirty="0"/>
              <a:t>green_98p</a:t>
            </a:r>
          </a:p>
          <a:p>
            <a:pPr marL="742950" lvl="1" indent="-285750">
              <a:buFont typeface="Arial" panose="020B0604020202020204" pitchFamily="34" charset="0"/>
              <a:buChar char="•"/>
            </a:pPr>
            <a:r>
              <a:rPr lang="en-US" dirty="0" err="1"/>
              <a:t>greenness_std</a:t>
            </a:r>
            <a:endParaRPr lang="en-US" dirty="0"/>
          </a:p>
          <a:p>
            <a:pPr marL="742950" lvl="1" indent="-285750">
              <a:buFont typeface="Arial" panose="020B0604020202020204" pitchFamily="34" charset="0"/>
              <a:buChar char="•"/>
            </a:pPr>
            <a:r>
              <a:rPr lang="en-US" dirty="0" err="1"/>
              <a:t>blueness_med</a:t>
            </a:r>
            <a:endParaRPr lang="en-US" dirty="0"/>
          </a:p>
          <a:p>
            <a:pPr marL="742950" lvl="1" indent="-285750">
              <a:buFont typeface="Arial" panose="020B0604020202020204" pitchFamily="34" charset="0"/>
              <a:buChar char="•"/>
            </a:pPr>
            <a:r>
              <a:rPr lang="en-US" dirty="0" err="1"/>
              <a:t>brightness_skw</a:t>
            </a:r>
            <a:endParaRPr lang="en-US" dirty="0"/>
          </a:p>
          <a:p>
            <a:pPr marL="742950" lvl="1" indent="-285750">
              <a:buFont typeface="Arial" panose="020B0604020202020204" pitchFamily="34" charset="0"/>
              <a:buChar char="•"/>
            </a:pPr>
            <a:r>
              <a:rPr lang="en-US" dirty="0" err="1"/>
              <a:t>G_ratio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Accuracy: 0.825</a:t>
            </a:r>
          </a:p>
          <a:p>
            <a:pPr marL="285750" indent="-285750">
              <a:buFont typeface="Arial" panose="020B0604020202020204" pitchFamily="34" charset="0"/>
              <a:buChar char="•"/>
            </a:pPr>
            <a:r>
              <a:rPr lang="en-US" dirty="0"/>
              <a:t>Kappa: 0.61538462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4569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7A65B18-44E3-433C-A48D-E97E167ABDBD}"/>
              </a:ext>
            </a:extLst>
          </p:cNvPr>
          <p:cNvPicPr>
            <a:picLocks noGrp="1" noChangeAspect="1"/>
          </p:cNvPicPr>
          <p:nvPr>
            <p:ph type="pic" sz="quarter" idx="13"/>
          </p:nvPr>
        </p:nvPicPr>
        <p:blipFill>
          <a:blip r:embed="rId3"/>
          <a:srcRect l="13475" r="13475"/>
          <a:stretch>
            <a:fillRect/>
          </a:stretch>
        </p:blipFill>
        <p:spPr>
          <a:prstGeom prst="rect">
            <a:avLst/>
          </a:prstGeom>
        </p:spPr>
      </p:pic>
      <p:sp>
        <p:nvSpPr>
          <p:cNvPr id="3" name="Content Placeholder 2">
            <a:extLst>
              <a:ext uri="{FF2B5EF4-FFF2-40B4-BE49-F238E27FC236}">
                <a16:creationId xmlns:a16="http://schemas.microsoft.com/office/drawing/2014/main" id="{9EDF7B1E-E928-43DA-B684-05758EBD1D16}"/>
              </a:ext>
            </a:extLst>
          </p:cNvPr>
          <p:cNvSpPr>
            <a:spLocks noGrp="1"/>
          </p:cNvSpPr>
          <p:nvPr>
            <p:ph sz="half" idx="15"/>
          </p:nvPr>
        </p:nvSpPr>
        <p:spPr/>
        <p:txBody>
          <a:bodyPr/>
          <a:lstStyle/>
          <a:p>
            <a:r>
              <a:rPr lang="en-US" dirty="0"/>
              <a:t>Intuition: P &gt;&gt; N</a:t>
            </a:r>
          </a:p>
          <a:p>
            <a:r>
              <a:rPr lang="en-US" dirty="0"/>
              <a:t>All 53 Variables Used</a:t>
            </a:r>
          </a:p>
          <a:p>
            <a:r>
              <a:rPr lang="en-US" dirty="0"/>
              <a:t>Hyperparameters: </a:t>
            </a:r>
            <a:r>
              <a:rPr lang="en-US" dirty="0" err="1"/>
              <a:t>mtry</a:t>
            </a:r>
            <a:r>
              <a:rPr lang="en-US" dirty="0"/>
              <a:t>, </a:t>
            </a:r>
            <a:r>
              <a:rPr lang="en-US" dirty="0" err="1"/>
              <a:t>maxnode</a:t>
            </a:r>
            <a:r>
              <a:rPr lang="en-US" dirty="0"/>
              <a:t> and </a:t>
            </a:r>
            <a:r>
              <a:rPr lang="en-US" dirty="0" err="1"/>
              <a:t>ntree</a:t>
            </a:r>
            <a:endParaRPr lang="en-US" dirty="0"/>
          </a:p>
        </p:txBody>
      </p:sp>
      <p:sp>
        <p:nvSpPr>
          <p:cNvPr id="4" name="Title 3">
            <a:extLst>
              <a:ext uri="{FF2B5EF4-FFF2-40B4-BE49-F238E27FC236}">
                <a16:creationId xmlns:a16="http://schemas.microsoft.com/office/drawing/2014/main" id="{BED7953E-4858-4E4E-BAAE-1DEAD9C103E7}"/>
              </a:ext>
            </a:extLst>
          </p:cNvPr>
          <p:cNvSpPr>
            <a:spLocks noGrp="1"/>
          </p:cNvSpPr>
          <p:nvPr>
            <p:ph type="ctrTitle"/>
          </p:nvPr>
        </p:nvSpPr>
        <p:spPr/>
        <p:txBody>
          <a:bodyPr/>
          <a:lstStyle/>
          <a:p>
            <a:r>
              <a:rPr lang="en-US" dirty="0"/>
              <a:t>Random Forrest</a:t>
            </a:r>
          </a:p>
        </p:txBody>
      </p:sp>
      <p:sp>
        <p:nvSpPr>
          <p:cNvPr id="5" name="Subtitle 4">
            <a:extLst>
              <a:ext uri="{FF2B5EF4-FFF2-40B4-BE49-F238E27FC236}">
                <a16:creationId xmlns:a16="http://schemas.microsoft.com/office/drawing/2014/main" id="{92DD6478-279B-4E68-BFF1-B8EBF6B29B3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830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7953E-4858-4E4E-BAAE-1DEAD9C103E7}"/>
              </a:ext>
            </a:extLst>
          </p:cNvPr>
          <p:cNvSpPr>
            <a:spLocks noGrp="1"/>
          </p:cNvSpPr>
          <p:nvPr>
            <p:ph type="title"/>
          </p:nvPr>
        </p:nvSpPr>
        <p:spPr/>
        <p:txBody>
          <a:bodyPr/>
          <a:lstStyle/>
          <a:p>
            <a:r>
              <a:rPr lang="en-US" dirty="0"/>
              <a:t>Random Forrest – Accuracy and Kappa</a:t>
            </a:r>
          </a:p>
        </p:txBody>
      </p:sp>
      <p:pic>
        <p:nvPicPr>
          <p:cNvPr id="15" name="Picture 14">
            <a:extLst>
              <a:ext uri="{FF2B5EF4-FFF2-40B4-BE49-F238E27FC236}">
                <a16:creationId xmlns:a16="http://schemas.microsoft.com/office/drawing/2014/main" id="{A68F276A-231E-408A-AD29-091D798D4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3" y="4561310"/>
            <a:ext cx="7268589" cy="1905266"/>
          </a:xfrm>
          <a:prstGeom prst="rect">
            <a:avLst/>
          </a:prstGeom>
        </p:spPr>
      </p:pic>
      <p:pic>
        <p:nvPicPr>
          <p:cNvPr id="17" name="Picture 16">
            <a:extLst>
              <a:ext uri="{FF2B5EF4-FFF2-40B4-BE49-F238E27FC236}">
                <a16:creationId xmlns:a16="http://schemas.microsoft.com/office/drawing/2014/main" id="{2B60BD1B-5A40-47AF-8F35-D928BC4FE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705" y="2063618"/>
            <a:ext cx="7268589" cy="1905266"/>
          </a:xfrm>
          <a:prstGeom prst="rect">
            <a:avLst/>
          </a:prstGeom>
        </p:spPr>
      </p:pic>
      <p:sp>
        <p:nvSpPr>
          <p:cNvPr id="18" name="TextBox 17">
            <a:extLst>
              <a:ext uri="{FF2B5EF4-FFF2-40B4-BE49-F238E27FC236}">
                <a16:creationId xmlns:a16="http://schemas.microsoft.com/office/drawing/2014/main" id="{D8053676-A666-4A2A-8119-E8B893232A61}"/>
              </a:ext>
            </a:extLst>
          </p:cNvPr>
          <p:cNvSpPr txBox="1"/>
          <p:nvPr/>
        </p:nvSpPr>
        <p:spPr>
          <a:xfrm>
            <a:off x="5529978" y="1690688"/>
            <a:ext cx="1132041" cy="369332"/>
          </a:xfrm>
          <a:prstGeom prst="rect">
            <a:avLst/>
          </a:prstGeom>
          <a:noFill/>
        </p:spPr>
        <p:txBody>
          <a:bodyPr wrap="none" rtlCol="0">
            <a:spAutoFit/>
          </a:bodyPr>
          <a:lstStyle/>
          <a:p>
            <a:r>
              <a:rPr lang="en-US" dirty="0"/>
              <a:t>Initial Run</a:t>
            </a:r>
          </a:p>
        </p:txBody>
      </p:sp>
      <p:sp>
        <p:nvSpPr>
          <p:cNvPr id="19" name="TextBox 18">
            <a:extLst>
              <a:ext uri="{FF2B5EF4-FFF2-40B4-BE49-F238E27FC236}">
                <a16:creationId xmlns:a16="http://schemas.microsoft.com/office/drawing/2014/main" id="{36922D87-8EC5-4BC1-BBC5-6BC7019DEEEB}"/>
              </a:ext>
            </a:extLst>
          </p:cNvPr>
          <p:cNvSpPr txBox="1"/>
          <p:nvPr/>
        </p:nvSpPr>
        <p:spPr>
          <a:xfrm>
            <a:off x="5573643" y="4080431"/>
            <a:ext cx="1044710" cy="369332"/>
          </a:xfrm>
          <a:prstGeom prst="rect">
            <a:avLst/>
          </a:prstGeom>
          <a:noFill/>
        </p:spPr>
        <p:txBody>
          <a:bodyPr wrap="none" rtlCol="0">
            <a:spAutoFit/>
          </a:bodyPr>
          <a:lstStyle/>
          <a:p>
            <a:r>
              <a:rPr lang="en-US" dirty="0"/>
              <a:t>Test Data</a:t>
            </a:r>
          </a:p>
        </p:txBody>
      </p:sp>
    </p:spTree>
    <p:extLst>
      <p:ext uri="{BB962C8B-B14F-4D97-AF65-F5344CB8AC3E}">
        <p14:creationId xmlns:p14="http://schemas.microsoft.com/office/powerpoint/2010/main" val="180204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7953E-4858-4E4E-BAAE-1DEAD9C103E7}"/>
              </a:ext>
            </a:extLst>
          </p:cNvPr>
          <p:cNvSpPr>
            <a:spLocks noGrp="1"/>
          </p:cNvSpPr>
          <p:nvPr>
            <p:ph type="title"/>
          </p:nvPr>
        </p:nvSpPr>
        <p:spPr/>
        <p:txBody>
          <a:bodyPr/>
          <a:lstStyle/>
          <a:p>
            <a:r>
              <a:rPr lang="en-US" dirty="0"/>
              <a:t>Random Forrest - Assessment</a:t>
            </a:r>
          </a:p>
        </p:txBody>
      </p:sp>
      <p:pic>
        <p:nvPicPr>
          <p:cNvPr id="3" name="Picture 2">
            <a:extLst>
              <a:ext uri="{FF2B5EF4-FFF2-40B4-BE49-F238E27FC236}">
                <a16:creationId xmlns:a16="http://schemas.microsoft.com/office/drawing/2014/main" id="{62D1865F-1BDF-409C-8CE1-E0243635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4" y="4178300"/>
            <a:ext cx="7268589" cy="1905266"/>
          </a:xfrm>
          <a:prstGeom prst="rect">
            <a:avLst/>
          </a:prstGeom>
        </p:spPr>
      </p:pic>
      <p:pic>
        <p:nvPicPr>
          <p:cNvPr id="6" name="Picture 5">
            <a:extLst>
              <a:ext uri="{FF2B5EF4-FFF2-40B4-BE49-F238E27FC236}">
                <a16:creationId xmlns:a16="http://schemas.microsoft.com/office/drawing/2014/main" id="{3B2139D9-3DD3-430C-B3FF-9BDB77A83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992" y="2577478"/>
            <a:ext cx="7964011" cy="943107"/>
          </a:xfrm>
          <a:prstGeom prst="rect">
            <a:avLst/>
          </a:prstGeom>
        </p:spPr>
      </p:pic>
      <p:sp>
        <p:nvSpPr>
          <p:cNvPr id="7" name="TextBox 6">
            <a:extLst>
              <a:ext uri="{FF2B5EF4-FFF2-40B4-BE49-F238E27FC236}">
                <a16:creationId xmlns:a16="http://schemas.microsoft.com/office/drawing/2014/main" id="{1CEAD18E-95F7-4339-9B6C-778A639ED9E0}"/>
              </a:ext>
            </a:extLst>
          </p:cNvPr>
          <p:cNvSpPr txBox="1"/>
          <p:nvPr/>
        </p:nvSpPr>
        <p:spPr>
          <a:xfrm>
            <a:off x="4728925" y="3808968"/>
            <a:ext cx="2734146" cy="369332"/>
          </a:xfrm>
          <a:prstGeom prst="rect">
            <a:avLst/>
          </a:prstGeom>
          <a:noFill/>
        </p:spPr>
        <p:txBody>
          <a:bodyPr wrap="none" rtlCol="0">
            <a:spAutoFit/>
          </a:bodyPr>
          <a:lstStyle/>
          <a:p>
            <a:r>
              <a:rPr lang="en-US" dirty="0"/>
              <a:t>Top 5 Importance Variables</a:t>
            </a:r>
          </a:p>
        </p:txBody>
      </p:sp>
      <p:sp>
        <p:nvSpPr>
          <p:cNvPr id="10" name="TextBox 9">
            <a:extLst>
              <a:ext uri="{FF2B5EF4-FFF2-40B4-BE49-F238E27FC236}">
                <a16:creationId xmlns:a16="http://schemas.microsoft.com/office/drawing/2014/main" id="{CBF4F520-F7CF-4F6E-A41A-9AF053D7328A}"/>
              </a:ext>
            </a:extLst>
          </p:cNvPr>
          <p:cNvSpPr txBox="1"/>
          <p:nvPr/>
        </p:nvSpPr>
        <p:spPr>
          <a:xfrm>
            <a:off x="5006019" y="2060020"/>
            <a:ext cx="2179956" cy="369332"/>
          </a:xfrm>
          <a:prstGeom prst="rect">
            <a:avLst/>
          </a:prstGeom>
          <a:noFill/>
        </p:spPr>
        <p:txBody>
          <a:bodyPr wrap="none" rtlCol="0">
            <a:spAutoFit/>
          </a:bodyPr>
          <a:lstStyle/>
          <a:p>
            <a:r>
              <a:rPr lang="en-US" dirty="0"/>
              <a:t>Accuracy Assessment</a:t>
            </a:r>
          </a:p>
        </p:txBody>
      </p:sp>
    </p:spTree>
    <p:extLst>
      <p:ext uri="{BB962C8B-B14F-4D97-AF65-F5344CB8AC3E}">
        <p14:creationId xmlns:p14="http://schemas.microsoft.com/office/powerpoint/2010/main" val="2516411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2CA0FCE-C630-48AE-9347-DC6C814D7B31}"/>
              </a:ext>
            </a:extLst>
          </p:cNvPr>
          <p:cNvPicPr>
            <a:picLocks noGrp="1" noChangeAspect="1"/>
          </p:cNvPicPr>
          <p:nvPr>
            <p:ph type="pic" sz="quarter" idx="13"/>
          </p:nvPr>
        </p:nvPicPr>
        <p:blipFill>
          <a:blip r:embed="rId3"/>
          <a:srcRect l="13413" r="13413"/>
          <a:stretch>
            <a:fillRect/>
          </a:stretch>
        </p:blipFill>
        <p:spPr>
          <a:prstGeom prst="rect">
            <a:avLst/>
          </a:prstGeom>
        </p:spPr>
      </p:pic>
      <p:sp>
        <p:nvSpPr>
          <p:cNvPr id="3" name="Content Placeholder 2">
            <a:extLst>
              <a:ext uri="{FF2B5EF4-FFF2-40B4-BE49-F238E27FC236}">
                <a16:creationId xmlns:a16="http://schemas.microsoft.com/office/drawing/2014/main" id="{7ED558C1-2FE7-4E72-9C4C-A80B72A26BE3}"/>
              </a:ext>
            </a:extLst>
          </p:cNvPr>
          <p:cNvSpPr>
            <a:spLocks noGrp="1"/>
          </p:cNvSpPr>
          <p:nvPr>
            <p:ph sz="half" idx="15"/>
          </p:nvPr>
        </p:nvSpPr>
        <p:spPr/>
        <p:txBody>
          <a:bodyPr>
            <a:normAutofit fontScale="92500" lnSpcReduction="10000"/>
          </a:bodyPr>
          <a:lstStyle/>
          <a:p>
            <a:endParaRPr lang="en-US" dirty="0"/>
          </a:p>
          <a:p>
            <a:r>
              <a:rPr lang="en-US" dirty="0"/>
              <a:t>Intuition: Captures complex relationships between our trees</a:t>
            </a:r>
          </a:p>
          <a:p>
            <a:r>
              <a:rPr lang="en-US" dirty="0"/>
              <a:t>Hyperparameters: Linear/Radial, Cost, and sigma </a:t>
            </a:r>
          </a:p>
          <a:p>
            <a:r>
              <a:rPr lang="en-US" dirty="0"/>
              <a:t>All 53 Variables Used</a:t>
            </a:r>
          </a:p>
        </p:txBody>
      </p:sp>
      <p:sp>
        <p:nvSpPr>
          <p:cNvPr id="4" name="Title 3">
            <a:extLst>
              <a:ext uri="{FF2B5EF4-FFF2-40B4-BE49-F238E27FC236}">
                <a16:creationId xmlns:a16="http://schemas.microsoft.com/office/drawing/2014/main" id="{DFDC7A0B-F79B-4A1C-B3D2-5A02BBD1E3C1}"/>
              </a:ext>
            </a:extLst>
          </p:cNvPr>
          <p:cNvSpPr>
            <a:spLocks noGrp="1"/>
          </p:cNvSpPr>
          <p:nvPr>
            <p:ph type="ctrTitle"/>
          </p:nvPr>
        </p:nvSpPr>
        <p:spPr/>
        <p:txBody>
          <a:bodyPr/>
          <a:lstStyle/>
          <a:p>
            <a:r>
              <a:rPr lang="en-US" dirty="0"/>
              <a:t>Support Vector Machine</a:t>
            </a:r>
          </a:p>
        </p:txBody>
      </p:sp>
      <p:sp>
        <p:nvSpPr>
          <p:cNvPr id="5" name="Subtitle 4">
            <a:extLst>
              <a:ext uri="{FF2B5EF4-FFF2-40B4-BE49-F238E27FC236}">
                <a16:creationId xmlns:a16="http://schemas.microsoft.com/office/drawing/2014/main" id="{F2AEB4C5-DBE6-4C4D-88BB-050B18A59AC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994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EEF047-B008-45C4-9946-1F150F76799A}"/>
              </a:ext>
            </a:extLst>
          </p:cNvPr>
          <p:cNvPicPr>
            <a:picLocks noGrp="1" noChangeAspect="1"/>
          </p:cNvPicPr>
          <p:nvPr>
            <p:ph type="pic" sz="quarter" idx="13"/>
          </p:nvPr>
        </p:nvPicPr>
        <p:blipFill>
          <a:blip r:embed="rId3"/>
          <a:srcRect t="926" b="926"/>
          <a:stretch>
            <a:fillRect/>
          </a:stretch>
        </p:blipFill>
        <p:spPr>
          <a:prstGeom prst="rect">
            <a:avLst/>
          </a:prstGeom>
        </p:spPr>
      </p:pic>
      <p:sp>
        <p:nvSpPr>
          <p:cNvPr id="3" name="Title 2">
            <a:extLst>
              <a:ext uri="{FF2B5EF4-FFF2-40B4-BE49-F238E27FC236}">
                <a16:creationId xmlns:a16="http://schemas.microsoft.com/office/drawing/2014/main" id="{AC810B10-973A-4EFA-8DA5-8EDA32F3F5B7}"/>
              </a:ext>
            </a:extLst>
          </p:cNvPr>
          <p:cNvSpPr>
            <a:spLocks noGrp="1"/>
          </p:cNvSpPr>
          <p:nvPr>
            <p:ph type="ctrTitle"/>
          </p:nvPr>
        </p:nvSpPr>
        <p:spPr>
          <a:xfrm>
            <a:off x="360000" y="359999"/>
            <a:ext cx="4416588" cy="6354001"/>
          </a:xfrm>
        </p:spPr>
        <p:txBody>
          <a:bodyPr>
            <a:normAutofit/>
          </a:bodyPr>
          <a:lstStyle/>
          <a:p>
            <a:r>
              <a:rPr lang="en-US" sz="3600" b="1" u="sng" dirty="0"/>
              <a:t>OVERVIEW</a:t>
            </a:r>
            <a:br>
              <a:rPr lang="en-US" sz="3600" dirty="0"/>
            </a:br>
            <a:br>
              <a:rPr lang="en-US" sz="3600" dirty="0"/>
            </a:br>
            <a:r>
              <a:rPr lang="en-US" sz="3600" dirty="0"/>
              <a:t>Motivation</a:t>
            </a:r>
            <a:br>
              <a:rPr lang="en-US" sz="3600" dirty="0"/>
            </a:br>
            <a:r>
              <a:rPr lang="en-US" sz="3600" dirty="0"/>
              <a:t>Descriptive Analytics</a:t>
            </a:r>
            <a:br>
              <a:rPr lang="en-US" sz="3600" dirty="0"/>
            </a:br>
            <a:r>
              <a:rPr lang="en-US" sz="3600" dirty="0"/>
              <a:t>Parametric</a:t>
            </a:r>
            <a:br>
              <a:rPr lang="en-US" sz="3600" dirty="0"/>
            </a:br>
            <a:r>
              <a:rPr lang="en-US" sz="3600" dirty="0"/>
              <a:t>Nonparametric</a:t>
            </a:r>
            <a:br>
              <a:rPr lang="en-US" sz="3600" dirty="0"/>
            </a:br>
            <a:r>
              <a:rPr lang="en-US" sz="3600" dirty="0"/>
              <a:t>Conclusion</a:t>
            </a:r>
            <a:br>
              <a:rPr lang="en-US" sz="3600" dirty="0"/>
            </a:br>
            <a:r>
              <a:rPr lang="en-US" sz="3600" dirty="0"/>
              <a:t>Appendix</a:t>
            </a:r>
          </a:p>
        </p:txBody>
      </p:sp>
    </p:spTree>
    <p:extLst>
      <p:ext uri="{BB962C8B-B14F-4D97-AF65-F5344CB8AC3E}">
        <p14:creationId xmlns:p14="http://schemas.microsoft.com/office/powerpoint/2010/main" val="3398696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7953E-4858-4E4E-BAAE-1DEAD9C103E7}"/>
              </a:ext>
            </a:extLst>
          </p:cNvPr>
          <p:cNvSpPr>
            <a:spLocks noGrp="1"/>
          </p:cNvSpPr>
          <p:nvPr>
            <p:ph type="title"/>
          </p:nvPr>
        </p:nvSpPr>
        <p:spPr/>
        <p:txBody>
          <a:bodyPr/>
          <a:lstStyle/>
          <a:p>
            <a:r>
              <a:rPr lang="en-US" dirty="0"/>
              <a:t>SVM – Accuracy and Kappa</a:t>
            </a:r>
          </a:p>
        </p:txBody>
      </p:sp>
      <p:pic>
        <p:nvPicPr>
          <p:cNvPr id="15" name="Picture 14">
            <a:extLst>
              <a:ext uri="{FF2B5EF4-FFF2-40B4-BE49-F238E27FC236}">
                <a16:creationId xmlns:a16="http://schemas.microsoft.com/office/drawing/2014/main" id="{A68F276A-231E-408A-AD29-091D798D40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61703" y="4859770"/>
            <a:ext cx="7268589" cy="1308345"/>
          </a:xfrm>
          <a:prstGeom prst="rect">
            <a:avLst/>
          </a:prstGeom>
        </p:spPr>
      </p:pic>
      <p:pic>
        <p:nvPicPr>
          <p:cNvPr id="17" name="Picture 16">
            <a:extLst>
              <a:ext uri="{FF2B5EF4-FFF2-40B4-BE49-F238E27FC236}">
                <a16:creationId xmlns:a16="http://schemas.microsoft.com/office/drawing/2014/main" id="{2B60BD1B-5A40-47AF-8F35-D928BC4FE0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1705" y="2362078"/>
            <a:ext cx="7268589" cy="1308345"/>
          </a:xfrm>
          <a:prstGeom prst="rect">
            <a:avLst/>
          </a:prstGeom>
        </p:spPr>
      </p:pic>
      <p:sp>
        <p:nvSpPr>
          <p:cNvPr id="18" name="TextBox 17">
            <a:extLst>
              <a:ext uri="{FF2B5EF4-FFF2-40B4-BE49-F238E27FC236}">
                <a16:creationId xmlns:a16="http://schemas.microsoft.com/office/drawing/2014/main" id="{D8053676-A666-4A2A-8119-E8B893232A61}"/>
              </a:ext>
            </a:extLst>
          </p:cNvPr>
          <p:cNvSpPr txBox="1"/>
          <p:nvPr/>
        </p:nvSpPr>
        <p:spPr>
          <a:xfrm>
            <a:off x="5529978" y="1690688"/>
            <a:ext cx="1132041" cy="369332"/>
          </a:xfrm>
          <a:prstGeom prst="rect">
            <a:avLst/>
          </a:prstGeom>
          <a:noFill/>
        </p:spPr>
        <p:txBody>
          <a:bodyPr wrap="none" rtlCol="0">
            <a:spAutoFit/>
          </a:bodyPr>
          <a:lstStyle/>
          <a:p>
            <a:r>
              <a:rPr lang="en-US" dirty="0"/>
              <a:t>Initial Run</a:t>
            </a:r>
          </a:p>
        </p:txBody>
      </p:sp>
      <p:sp>
        <p:nvSpPr>
          <p:cNvPr id="19" name="TextBox 18">
            <a:extLst>
              <a:ext uri="{FF2B5EF4-FFF2-40B4-BE49-F238E27FC236}">
                <a16:creationId xmlns:a16="http://schemas.microsoft.com/office/drawing/2014/main" id="{36922D87-8EC5-4BC1-BBC5-6BC7019DEEEB}"/>
              </a:ext>
            </a:extLst>
          </p:cNvPr>
          <p:cNvSpPr txBox="1"/>
          <p:nvPr/>
        </p:nvSpPr>
        <p:spPr>
          <a:xfrm>
            <a:off x="5573643" y="4080431"/>
            <a:ext cx="1044710" cy="369332"/>
          </a:xfrm>
          <a:prstGeom prst="rect">
            <a:avLst/>
          </a:prstGeom>
          <a:noFill/>
        </p:spPr>
        <p:txBody>
          <a:bodyPr wrap="none" rtlCol="0">
            <a:spAutoFit/>
          </a:bodyPr>
          <a:lstStyle/>
          <a:p>
            <a:r>
              <a:rPr lang="en-US" dirty="0"/>
              <a:t>Test Data</a:t>
            </a:r>
          </a:p>
        </p:txBody>
      </p:sp>
    </p:spTree>
    <p:extLst>
      <p:ext uri="{BB962C8B-B14F-4D97-AF65-F5344CB8AC3E}">
        <p14:creationId xmlns:p14="http://schemas.microsoft.com/office/powerpoint/2010/main" val="23740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7953E-4858-4E4E-BAAE-1DEAD9C103E7}"/>
              </a:ext>
            </a:extLst>
          </p:cNvPr>
          <p:cNvSpPr>
            <a:spLocks noGrp="1"/>
          </p:cNvSpPr>
          <p:nvPr>
            <p:ph type="title"/>
          </p:nvPr>
        </p:nvSpPr>
        <p:spPr/>
        <p:txBody>
          <a:bodyPr/>
          <a:lstStyle/>
          <a:p>
            <a:r>
              <a:rPr lang="en-US" dirty="0"/>
              <a:t>SVM – Assessment</a:t>
            </a:r>
          </a:p>
        </p:txBody>
      </p:sp>
      <p:pic>
        <p:nvPicPr>
          <p:cNvPr id="6" name="Picture 5">
            <a:extLst>
              <a:ext uri="{FF2B5EF4-FFF2-40B4-BE49-F238E27FC236}">
                <a16:creationId xmlns:a16="http://schemas.microsoft.com/office/drawing/2014/main" id="{3B2139D9-3DD3-430C-B3FF-9BDB77A83E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13990" y="2199056"/>
            <a:ext cx="7964011" cy="796401"/>
          </a:xfrm>
          <a:prstGeom prst="rect">
            <a:avLst/>
          </a:prstGeom>
        </p:spPr>
      </p:pic>
      <p:sp>
        <p:nvSpPr>
          <p:cNvPr id="10" name="TextBox 9">
            <a:extLst>
              <a:ext uri="{FF2B5EF4-FFF2-40B4-BE49-F238E27FC236}">
                <a16:creationId xmlns:a16="http://schemas.microsoft.com/office/drawing/2014/main" id="{CBF4F520-F7CF-4F6E-A41A-9AF053D7328A}"/>
              </a:ext>
            </a:extLst>
          </p:cNvPr>
          <p:cNvSpPr txBox="1"/>
          <p:nvPr/>
        </p:nvSpPr>
        <p:spPr>
          <a:xfrm>
            <a:off x="5006018" y="1690688"/>
            <a:ext cx="2179956" cy="369332"/>
          </a:xfrm>
          <a:prstGeom prst="rect">
            <a:avLst/>
          </a:prstGeom>
          <a:noFill/>
        </p:spPr>
        <p:txBody>
          <a:bodyPr wrap="none" rtlCol="0">
            <a:spAutoFit/>
          </a:bodyPr>
          <a:lstStyle/>
          <a:p>
            <a:r>
              <a:rPr lang="en-US" dirty="0"/>
              <a:t>Accuracy Assessment</a:t>
            </a:r>
          </a:p>
        </p:txBody>
      </p:sp>
      <p:pic>
        <p:nvPicPr>
          <p:cNvPr id="5" name="Picture 4">
            <a:extLst>
              <a:ext uri="{FF2B5EF4-FFF2-40B4-BE49-F238E27FC236}">
                <a16:creationId xmlns:a16="http://schemas.microsoft.com/office/drawing/2014/main" id="{3623F721-FE4B-475A-862A-1CF27D01A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072" y="3138700"/>
            <a:ext cx="4695845" cy="3354175"/>
          </a:xfrm>
          <a:prstGeom prst="rect">
            <a:avLst/>
          </a:prstGeom>
        </p:spPr>
      </p:pic>
    </p:spTree>
    <p:extLst>
      <p:ext uri="{BB962C8B-B14F-4D97-AF65-F5344CB8AC3E}">
        <p14:creationId xmlns:p14="http://schemas.microsoft.com/office/powerpoint/2010/main" val="299709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18E65A8-DE86-4962-92AF-B0BE4E0F2EBB}"/>
              </a:ext>
            </a:extLst>
          </p:cNvPr>
          <p:cNvSpPr>
            <a:spLocks noGrp="1"/>
          </p:cNvSpPr>
          <p:nvPr>
            <p:ph type="pic" sz="quarter" idx="13"/>
          </p:nvPr>
        </p:nvSpPr>
        <p:spPr/>
      </p:sp>
      <p:sp>
        <p:nvSpPr>
          <p:cNvPr id="3" name="Content Placeholder 2">
            <a:extLst>
              <a:ext uri="{FF2B5EF4-FFF2-40B4-BE49-F238E27FC236}">
                <a16:creationId xmlns:a16="http://schemas.microsoft.com/office/drawing/2014/main" id="{B78E8E74-8533-4FF0-9C16-0D1CEE7BFE0A}"/>
              </a:ext>
            </a:extLst>
          </p:cNvPr>
          <p:cNvSpPr>
            <a:spLocks noGrp="1"/>
          </p:cNvSpPr>
          <p:nvPr>
            <p:ph sz="half" idx="15"/>
          </p:nvPr>
        </p:nvSpPr>
        <p:spPr/>
        <p:txBody>
          <a:bodyPr>
            <a:normAutofit fontScale="92500" lnSpcReduction="10000"/>
          </a:bodyPr>
          <a:lstStyle/>
          <a:p>
            <a:r>
              <a:rPr lang="en-US" dirty="0"/>
              <a:t>Forward performed just as well in THIS DATASET</a:t>
            </a:r>
          </a:p>
          <a:p>
            <a:r>
              <a:rPr lang="en-US" dirty="0"/>
              <a:t>Binary question</a:t>
            </a:r>
          </a:p>
          <a:p>
            <a:r>
              <a:rPr lang="en-US" dirty="0"/>
              <a:t>Our recommended model</a:t>
            </a:r>
          </a:p>
          <a:p>
            <a:r>
              <a:rPr lang="en-US" dirty="0"/>
              <a:t>Might change with more observations</a:t>
            </a:r>
          </a:p>
        </p:txBody>
      </p:sp>
      <p:sp>
        <p:nvSpPr>
          <p:cNvPr id="4" name="Title 3">
            <a:extLst>
              <a:ext uri="{FF2B5EF4-FFF2-40B4-BE49-F238E27FC236}">
                <a16:creationId xmlns:a16="http://schemas.microsoft.com/office/drawing/2014/main" id="{7F309529-223A-42A1-9CA1-8111F589D65F}"/>
              </a:ext>
            </a:extLst>
          </p:cNvPr>
          <p:cNvSpPr>
            <a:spLocks noGrp="1"/>
          </p:cNvSpPr>
          <p:nvPr>
            <p:ph type="ctrTitle"/>
          </p:nvPr>
        </p:nvSpPr>
        <p:spPr/>
        <p:txBody>
          <a:bodyPr/>
          <a:lstStyle/>
          <a:p>
            <a:r>
              <a:rPr lang="en-US" dirty="0"/>
              <a:t>All Model comparison</a:t>
            </a:r>
          </a:p>
        </p:txBody>
      </p:sp>
      <p:sp>
        <p:nvSpPr>
          <p:cNvPr id="5" name="Subtitle 4">
            <a:extLst>
              <a:ext uri="{FF2B5EF4-FFF2-40B4-BE49-F238E27FC236}">
                <a16:creationId xmlns:a16="http://schemas.microsoft.com/office/drawing/2014/main" id="{060067AE-2190-43CE-AF38-A20CE685571C}"/>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BD1B007-AC12-400E-86A5-8CA9E8575B85}"/>
              </a:ext>
            </a:extLst>
          </p:cNvPr>
          <p:cNvPicPr>
            <a:picLocks noChangeAspect="1"/>
          </p:cNvPicPr>
          <p:nvPr/>
        </p:nvPicPr>
        <p:blipFill>
          <a:blip r:embed="rId2"/>
          <a:stretch>
            <a:fillRect/>
          </a:stretch>
        </p:blipFill>
        <p:spPr>
          <a:xfrm>
            <a:off x="6624417" y="550318"/>
            <a:ext cx="4415166" cy="2442088"/>
          </a:xfrm>
          <a:prstGeom prst="rect">
            <a:avLst/>
          </a:prstGeom>
        </p:spPr>
      </p:pic>
    </p:spTree>
    <p:extLst>
      <p:ext uri="{BB962C8B-B14F-4D97-AF65-F5344CB8AC3E}">
        <p14:creationId xmlns:p14="http://schemas.microsoft.com/office/powerpoint/2010/main" val="331156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B5BB720-AB98-49D4-A928-172915DE98F5}"/>
              </a:ext>
            </a:extLst>
          </p:cNvPr>
          <p:cNvSpPr>
            <a:spLocks noGrp="1"/>
          </p:cNvSpPr>
          <p:nvPr>
            <p:ph type="pic" sz="quarter" idx="13"/>
          </p:nvPr>
        </p:nvSpPr>
        <p:spPr/>
      </p:sp>
      <p:sp>
        <p:nvSpPr>
          <p:cNvPr id="3" name="Content Placeholder 2">
            <a:extLst>
              <a:ext uri="{FF2B5EF4-FFF2-40B4-BE49-F238E27FC236}">
                <a16:creationId xmlns:a16="http://schemas.microsoft.com/office/drawing/2014/main" id="{98A3FB6B-9D66-4B0D-B9CB-F5420B2891DB}"/>
              </a:ext>
            </a:extLst>
          </p:cNvPr>
          <p:cNvSpPr>
            <a:spLocks noGrp="1"/>
          </p:cNvSpPr>
          <p:nvPr>
            <p:ph sz="half" idx="15"/>
          </p:nvPr>
        </p:nvSpPr>
        <p:spPr/>
        <p:txBody>
          <a:bodyPr>
            <a:normAutofit fontScale="92500" lnSpcReduction="10000"/>
          </a:bodyPr>
          <a:lstStyle/>
          <a:p>
            <a:r>
              <a:rPr lang="en-US" dirty="0"/>
              <a:t>Missing SFM</a:t>
            </a:r>
          </a:p>
          <a:p>
            <a:r>
              <a:rPr lang="en-US" dirty="0"/>
              <a:t>Literature Review</a:t>
            </a:r>
          </a:p>
          <a:p>
            <a:pPr lvl="1"/>
            <a:r>
              <a:rPr lang="en-US" dirty="0"/>
              <a:t>Feature Extraction</a:t>
            </a:r>
          </a:p>
          <a:p>
            <a:r>
              <a:rPr lang="en-US" dirty="0"/>
              <a:t>Gather more data</a:t>
            </a:r>
          </a:p>
          <a:p>
            <a:pPr lvl="1"/>
            <a:r>
              <a:rPr lang="en-US" dirty="0"/>
              <a:t>Augmentation</a:t>
            </a:r>
          </a:p>
          <a:p>
            <a:pPr lvl="1"/>
            <a:r>
              <a:rPr lang="en-US" dirty="0"/>
              <a:t>Artificial Data</a:t>
            </a:r>
          </a:p>
        </p:txBody>
      </p:sp>
      <p:sp>
        <p:nvSpPr>
          <p:cNvPr id="4" name="Title 3">
            <a:extLst>
              <a:ext uri="{FF2B5EF4-FFF2-40B4-BE49-F238E27FC236}">
                <a16:creationId xmlns:a16="http://schemas.microsoft.com/office/drawing/2014/main" id="{BB041EEA-CA05-42C9-AB94-6D25FD17E3C3}"/>
              </a:ext>
            </a:extLst>
          </p:cNvPr>
          <p:cNvSpPr>
            <a:spLocks noGrp="1"/>
          </p:cNvSpPr>
          <p:nvPr>
            <p:ph type="ctrTitle"/>
          </p:nvPr>
        </p:nvSpPr>
        <p:spPr>
          <a:xfrm>
            <a:off x="245432" y="2450892"/>
            <a:ext cx="4840085" cy="1626013"/>
          </a:xfrm>
        </p:spPr>
        <p:txBody>
          <a:bodyPr/>
          <a:lstStyle/>
          <a:p>
            <a:r>
              <a:rPr lang="en-US" dirty="0"/>
              <a:t>Next Steps</a:t>
            </a:r>
          </a:p>
        </p:txBody>
      </p:sp>
      <p:sp>
        <p:nvSpPr>
          <p:cNvPr id="5" name="Subtitle 4">
            <a:extLst>
              <a:ext uri="{FF2B5EF4-FFF2-40B4-BE49-F238E27FC236}">
                <a16:creationId xmlns:a16="http://schemas.microsoft.com/office/drawing/2014/main" id="{D752CCF7-DF6C-45E1-A5C2-B0B916AA3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5137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1D0D0CA-5847-4AAB-A84D-4996B4653368}"/>
              </a:ext>
            </a:extLst>
          </p:cNvPr>
          <p:cNvSpPr>
            <a:spLocks noGrp="1"/>
          </p:cNvSpPr>
          <p:nvPr>
            <p:ph type="pic" sz="quarter" idx="13"/>
          </p:nvPr>
        </p:nvSpPr>
        <p:spPr/>
      </p:sp>
      <p:pic>
        <p:nvPicPr>
          <p:cNvPr id="9" name="Content Placeholder 8">
            <a:extLst>
              <a:ext uri="{FF2B5EF4-FFF2-40B4-BE49-F238E27FC236}">
                <a16:creationId xmlns:a16="http://schemas.microsoft.com/office/drawing/2014/main" id="{0F001456-C7EA-438C-B9EE-71EE0AB36BC4}"/>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7000875" y="3263900"/>
            <a:ext cx="3662362" cy="2441575"/>
          </a:xfrm>
        </p:spPr>
      </p:pic>
      <p:sp>
        <p:nvSpPr>
          <p:cNvPr id="4" name="Title 3">
            <a:extLst>
              <a:ext uri="{FF2B5EF4-FFF2-40B4-BE49-F238E27FC236}">
                <a16:creationId xmlns:a16="http://schemas.microsoft.com/office/drawing/2014/main" id="{D71C231B-B65C-49D3-A19E-7ED1A8228256}"/>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DED3673B-62AD-47F7-84B1-AC4CA8F7689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176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1D0D0CA-5847-4AAB-A84D-4996B4653368}"/>
              </a:ext>
            </a:extLst>
          </p:cNvPr>
          <p:cNvSpPr>
            <a:spLocks noGrp="1"/>
          </p:cNvSpPr>
          <p:nvPr>
            <p:ph type="pic" sz="quarter" idx="13"/>
          </p:nvPr>
        </p:nvSpPr>
        <p:spPr/>
      </p:sp>
      <p:sp>
        <p:nvSpPr>
          <p:cNvPr id="3" name="Content Placeholder 2">
            <a:extLst>
              <a:ext uri="{FF2B5EF4-FFF2-40B4-BE49-F238E27FC236}">
                <a16:creationId xmlns:a16="http://schemas.microsoft.com/office/drawing/2014/main" id="{ACAF672B-0B76-4DAD-885E-06E92F590A08}"/>
              </a:ext>
            </a:extLst>
          </p:cNvPr>
          <p:cNvSpPr>
            <a:spLocks noGrp="1"/>
          </p:cNvSpPr>
          <p:nvPr>
            <p:ph sz="half" idx="15"/>
          </p:nvPr>
        </p:nvSpPr>
        <p:spPr/>
        <p:txBody>
          <a:bodyPr/>
          <a:lstStyle/>
          <a:p>
            <a:endParaRPr lang="en-US"/>
          </a:p>
        </p:txBody>
      </p:sp>
      <p:sp>
        <p:nvSpPr>
          <p:cNvPr id="4" name="Title 3">
            <a:extLst>
              <a:ext uri="{FF2B5EF4-FFF2-40B4-BE49-F238E27FC236}">
                <a16:creationId xmlns:a16="http://schemas.microsoft.com/office/drawing/2014/main" id="{D71C231B-B65C-49D3-A19E-7ED1A8228256}"/>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DED3673B-62AD-47F7-84B1-AC4CA8F7689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02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AAFDD9-F71D-44D2-A8BF-951400E644F8}"/>
              </a:ext>
            </a:extLst>
          </p:cNvPr>
          <p:cNvSpPr>
            <a:spLocks noGrp="1"/>
          </p:cNvSpPr>
          <p:nvPr>
            <p:ph type="title"/>
          </p:nvPr>
        </p:nvSpPr>
        <p:spPr/>
        <p:txBody>
          <a:bodyPr/>
          <a:lstStyle/>
          <a:p>
            <a:r>
              <a:rPr lang="en-US" dirty="0"/>
              <a:t>Appendix I – References</a:t>
            </a:r>
          </a:p>
        </p:txBody>
      </p:sp>
      <p:sp>
        <p:nvSpPr>
          <p:cNvPr id="3" name="Content Placeholder 2">
            <a:extLst>
              <a:ext uri="{FF2B5EF4-FFF2-40B4-BE49-F238E27FC236}">
                <a16:creationId xmlns:a16="http://schemas.microsoft.com/office/drawing/2014/main" id="{F9A41DEF-1053-4875-973F-5294ADB0A10C}"/>
              </a:ext>
            </a:extLst>
          </p:cNvPr>
          <p:cNvSpPr>
            <a:spLocks noGrp="1"/>
          </p:cNvSpPr>
          <p:nvPr>
            <p:ph sz="half" idx="2"/>
          </p:nvPr>
        </p:nvSpPr>
        <p:spPr>
          <a:xfrm>
            <a:off x="839788" y="1690688"/>
            <a:ext cx="10512424" cy="4498975"/>
          </a:xfrm>
        </p:spPr>
        <p:txBody>
          <a:bodyPr>
            <a:noAutofit/>
          </a:bodyPr>
          <a:lstStyle/>
          <a:p>
            <a:pPr>
              <a:lnSpc>
                <a:spcPct val="100000"/>
              </a:lnSpc>
              <a:spcBef>
                <a:spcPts val="0"/>
              </a:spcBef>
            </a:pPr>
            <a:r>
              <a:rPr lang="en-US" sz="1700" dirty="0"/>
              <a:t>Dr. Alonzo and ENVS-685 Remote Sensing</a:t>
            </a:r>
          </a:p>
          <a:p>
            <a:pPr>
              <a:lnSpc>
                <a:spcPct val="100000"/>
              </a:lnSpc>
              <a:spcBef>
                <a:spcPts val="0"/>
              </a:spcBef>
            </a:pPr>
            <a:r>
              <a:rPr lang="en-US" sz="1700" dirty="0"/>
              <a:t>NASA G-</a:t>
            </a:r>
            <a:r>
              <a:rPr lang="en-US" sz="1700" dirty="0" err="1"/>
              <a:t>LiHT</a:t>
            </a:r>
            <a:r>
              <a:rPr lang="en-US" sz="1700" dirty="0"/>
              <a:t> data</a:t>
            </a:r>
          </a:p>
          <a:p>
            <a:pPr>
              <a:lnSpc>
                <a:spcPct val="100000"/>
              </a:lnSpc>
              <a:spcBef>
                <a:spcPts val="0"/>
              </a:spcBef>
            </a:pPr>
            <a:r>
              <a:rPr lang="en-US" sz="1700" dirty="0"/>
              <a:t>Tree species classification from airborne hyperspectral and LiDAR data using 3D convolutional neural networks</a:t>
            </a:r>
          </a:p>
          <a:p>
            <a:pPr>
              <a:lnSpc>
                <a:spcPct val="100000"/>
              </a:lnSpc>
              <a:spcBef>
                <a:spcPts val="0"/>
              </a:spcBef>
            </a:pPr>
            <a:r>
              <a:rPr lang="en-US" sz="1700" dirty="0"/>
              <a:t>Urban tree species mapping using hyperspectral and lidar data fusion</a:t>
            </a:r>
          </a:p>
          <a:p>
            <a:pPr>
              <a:lnSpc>
                <a:spcPct val="100000"/>
              </a:lnSpc>
              <a:spcBef>
                <a:spcPts val="0"/>
              </a:spcBef>
            </a:pPr>
            <a:r>
              <a:rPr lang="en-US" sz="1700" dirty="0"/>
              <a:t>Mapping tall shrub biomass in Alaska at landscape scale using structure-from-motion photogrammetry and lidar</a:t>
            </a:r>
          </a:p>
          <a:p>
            <a:pPr>
              <a:lnSpc>
                <a:spcPct val="100000"/>
              </a:lnSpc>
              <a:spcBef>
                <a:spcPts val="0"/>
              </a:spcBef>
            </a:pPr>
            <a:r>
              <a:rPr lang="en-US" sz="1700" dirty="0"/>
              <a:t>Estimation of standing dead tree class distributions in northwest coastal forests using lidar remote sensing</a:t>
            </a:r>
          </a:p>
          <a:p>
            <a:pPr>
              <a:lnSpc>
                <a:spcPct val="100000"/>
              </a:lnSpc>
              <a:spcBef>
                <a:spcPts val="0"/>
              </a:spcBef>
            </a:pPr>
            <a:r>
              <a:rPr lang="en-US" sz="1700" dirty="0" err="1"/>
              <a:t>Silvi</a:t>
            </a:r>
            <a:r>
              <a:rPr lang="en-US" sz="1700" dirty="0"/>
              <a:t>-Net–A dual-CNN approach for combined classification of tree species and standing dead trees from remote sensing data</a:t>
            </a:r>
          </a:p>
          <a:p>
            <a:pPr>
              <a:lnSpc>
                <a:spcPct val="100000"/>
              </a:lnSpc>
              <a:spcBef>
                <a:spcPts val="0"/>
              </a:spcBef>
            </a:pPr>
            <a:r>
              <a:rPr lang="en-US" sz="1700" dirty="0"/>
              <a:t>Species-related single dead tree detection using multi-temporal ALS data and CIR imagery</a:t>
            </a:r>
          </a:p>
          <a:p>
            <a:pPr>
              <a:lnSpc>
                <a:spcPct val="100000"/>
              </a:lnSpc>
              <a:spcBef>
                <a:spcPts val="0"/>
              </a:spcBef>
            </a:pPr>
            <a:r>
              <a:rPr lang="en-US" sz="1700" dirty="0"/>
              <a:t>Distinguishing between live and dead standing tree biomass on the North Rim of Grand Canyon National Park</a:t>
            </a:r>
          </a:p>
          <a:p>
            <a:pPr>
              <a:lnSpc>
                <a:spcPct val="100000"/>
              </a:lnSpc>
              <a:spcBef>
                <a:spcPts val="0"/>
              </a:spcBef>
            </a:pPr>
            <a:r>
              <a:rPr lang="en-US" sz="1700" dirty="0"/>
              <a:t>Detection of Standing Deadwood from Aerial Imagery Products: Two Methods for Addressing the Bare Ground Misclassification Issue</a:t>
            </a:r>
          </a:p>
          <a:p>
            <a:pPr>
              <a:lnSpc>
                <a:spcPct val="100000"/>
              </a:lnSpc>
              <a:spcBef>
                <a:spcPts val="0"/>
              </a:spcBef>
            </a:pPr>
            <a:r>
              <a:rPr lang="en-US" sz="1700" dirty="0"/>
              <a:t>Individual tree segmentation from a leaf-off photogrammetric point cloud</a:t>
            </a:r>
          </a:p>
          <a:p>
            <a:pPr>
              <a:lnSpc>
                <a:spcPct val="100000"/>
              </a:lnSpc>
              <a:spcBef>
                <a:spcPts val="0"/>
              </a:spcBef>
            </a:pPr>
            <a:r>
              <a:rPr lang="en-US" sz="1700" dirty="0"/>
              <a:t>Non-destructive aboveground biomass estimation of coniferous trees using terrestrial LiDAR</a:t>
            </a:r>
            <a:endParaRPr lang="pt-BR" sz="1700" dirty="0"/>
          </a:p>
        </p:txBody>
      </p:sp>
    </p:spTree>
    <p:extLst>
      <p:ext uri="{BB962C8B-B14F-4D97-AF65-F5344CB8AC3E}">
        <p14:creationId xmlns:p14="http://schemas.microsoft.com/office/powerpoint/2010/main" val="28906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AAFDD9-F71D-44D2-A8BF-951400E644F8}"/>
              </a:ext>
            </a:extLst>
          </p:cNvPr>
          <p:cNvSpPr>
            <a:spLocks noGrp="1"/>
          </p:cNvSpPr>
          <p:nvPr>
            <p:ph type="title"/>
          </p:nvPr>
        </p:nvSpPr>
        <p:spPr/>
        <p:txBody>
          <a:bodyPr/>
          <a:lstStyle/>
          <a:p>
            <a:r>
              <a:rPr lang="en-US" dirty="0"/>
              <a:t>Appendix II – Variables Dictionary</a:t>
            </a:r>
          </a:p>
        </p:txBody>
      </p:sp>
      <p:pic>
        <p:nvPicPr>
          <p:cNvPr id="4" name="Content Placeholder 3">
            <a:extLst>
              <a:ext uri="{FF2B5EF4-FFF2-40B4-BE49-F238E27FC236}">
                <a16:creationId xmlns:a16="http://schemas.microsoft.com/office/drawing/2014/main" id="{661D56A3-FD9A-4940-8EC6-4AE0A95F3AD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124249" y="1690688"/>
            <a:ext cx="7943502" cy="4498975"/>
          </a:xfrm>
        </p:spPr>
      </p:pic>
    </p:spTree>
    <p:extLst>
      <p:ext uri="{BB962C8B-B14F-4D97-AF65-F5344CB8AC3E}">
        <p14:creationId xmlns:p14="http://schemas.microsoft.com/office/powerpoint/2010/main" val="106336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2CFDE3-1655-45BC-81F5-9FF71D0AC3B9}"/>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860498C0-FABD-4D86-8AAC-017223A47A3A}"/>
              </a:ext>
            </a:extLst>
          </p:cNvPr>
          <p:cNvSpPr>
            <a:spLocks noGrp="1"/>
          </p:cNvSpPr>
          <p:nvPr>
            <p:ph sz="half" idx="1"/>
          </p:nvPr>
        </p:nvSpPr>
        <p:spPr/>
        <p:txBody>
          <a:bodyPr/>
          <a:lstStyle/>
          <a:p>
            <a:pPr marL="0" indent="0">
              <a:buNone/>
            </a:pPr>
            <a:r>
              <a:rPr lang="en-US" dirty="0"/>
              <a:t>Why tree health?</a:t>
            </a:r>
          </a:p>
          <a:p>
            <a:r>
              <a:rPr lang="en-US" dirty="0"/>
              <a:t>The future is at stake</a:t>
            </a:r>
          </a:p>
          <a:p>
            <a:r>
              <a:rPr lang="en-US" dirty="0"/>
              <a:t>Private and Governments partnership</a:t>
            </a:r>
          </a:p>
          <a:p>
            <a:pPr lvl="1"/>
            <a:r>
              <a:rPr lang="en-US" dirty="0"/>
              <a:t>“Green” $2.3T plan</a:t>
            </a:r>
          </a:p>
        </p:txBody>
      </p:sp>
      <p:sp>
        <p:nvSpPr>
          <p:cNvPr id="6" name="Content Placeholder 5">
            <a:extLst>
              <a:ext uri="{FF2B5EF4-FFF2-40B4-BE49-F238E27FC236}">
                <a16:creationId xmlns:a16="http://schemas.microsoft.com/office/drawing/2014/main" id="{60D56B3D-FFE7-4382-B645-68D5EC6A6078}"/>
              </a:ext>
            </a:extLst>
          </p:cNvPr>
          <p:cNvSpPr>
            <a:spLocks noGrp="1"/>
          </p:cNvSpPr>
          <p:nvPr>
            <p:ph sz="half" idx="2"/>
          </p:nvPr>
        </p:nvSpPr>
        <p:spPr/>
        <p:txBody>
          <a:bodyPr/>
          <a:lstStyle/>
          <a:p>
            <a:pPr marL="0" indent="0">
              <a:buNone/>
            </a:pPr>
            <a:r>
              <a:rPr lang="en-US" dirty="0"/>
              <a:t>Why this project?</a:t>
            </a:r>
          </a:p>
          <a:p>
            <a:r>
              <a:rPr lang="en-US" dirty="0"/>
              <a:t>Great power comes great responsibility - Uncle Ben</a:t>
            </a:r>
          </a:p>
          <a:p>
            <a:r>
              <a:rPr lang="en-US" dirty="0"/>
              <a:t>Venture into point cloud</a:t>
            </a:r>
          </a:p>
        </p:txBody>
      </p:sp>
      <p:pic>
        <p:nvPicPr>
          <p:cNvPr id="9" name="Picture 8">
            <a:extLst>
              <a:ext uri="{FF2B5EF4-FFF2-40B4-BE49-F238E27FC236}">
                <a16:creationId xmlns:a16="http://schemas.microsoft.com/office/drawing/2014/main" id="{82CD12B1-E4B4-468F-A900-A2461F7E2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864" y="4414385"/>
            <a:ext cx="2846272" cy="1897515"/>
          </a:xfrm>
          <a:prstGeom prst="rect">
            <a:avLst/>
          </a:prstGeom>
        </p:spPr>
      </p:pic>
      <p:pic>
        <p:nvPicPr>
          <p:cNvPr id="10" name="Picture 9">
            <a:extLst>
              <a:ext uri="{FF2B5EF4-FFF2-40B4-BE49-F238E27FC236}">
                <a16:creationId xmlns:a16="http://schemas.microsoft.com/office/drawing/2014/main" id="{8F856C30-2F34-4487-B56E-E2AD82C5E3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39866" y="4414385"/>
            <a:ext cx="2846272" cy="1897514"/>
          </a:xfrm>
          <a:prstGeom prst="rect">
            <a:avLst/>
          </a:prstGeom>
        </p:spPr>
      </p:pic>
    </p:spTree>
    <p:extLst>
      <p:ext uri="{BB962C8B-B14F-4D97-AF65-F5344CB8AC3E}">
        <p14:creationId xmlns:p14="http://schemas.microsoft.com/office/powerpoint/2010/main" val="357270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Subtitle 3">
            <a:extLst>
              <a:ext uri="{FF2B5EF4-FFF2-40B4-BE49-F238E27FC236}">
                <a16:creationId xmlns:a16="http://schemas.microsoft.com/office/drawing/2014/main" id="{EED20525-007E-4E4F-A909-6AD046E039DF}"/>
              </a:ext>
            </a:extLst>
          </p:cNvPr>
          <p:cNvSpPr>
            <a:spLocks noGrp="1"/>
          </p:cNvSpPr>
          <p:nvPr>
            <p:ph type="subTitle" idx="1"/>
          </p:nvPr>
        </p:nvSpPr>
        <p:spPr>
          <a:xfrm>
            <a:off x="4439633" y="4518923"/>
            <a:ext cx="3312734" cy="1141851"/>
          </a:xfrm>
          <a:noFill/>
          <a:ln>
            <a:noFill/>
          </a:ln>
        </p:spPr>
        <p:txBody>
          <a:bodyPr vert="horz" lIns="91440" tIns="45720" rIns="91440" bIns="45720" rtlCol="0">
            <a:normAutofit/>
          </a:bodyPr>
          <a:lstStyle/>
          <a:p>
            <a:pPr algn="ctr"/>
            <a:r>
              <a:rPr lang="en-US" sz="2000" kern="1200" dirty="0">
                <a:solidFill>
                  <a:srgbClr val="080808"/>
                </a:solidFill>
                <a:latin typeface="+mn-lt"/>
                <a:ea typeface="+mn-ea"/>
                <a:cs typeface="+mn-cs"/>
              </a:rPr>
              <a:t>Point Cloud to Tree</a:t>
            </a:r>
          </a:p>
        </p:txBody>
      </p:sp>
      <p:sp>
        <p:nvSpPr>
          <p:cNvPr id="3" name="Title 2">
            <a:extLst>
              <a:ext uri="{FF2B5EF4-FFF2-40B4-BE49-F238E27FC236}">
                <a16:creationId xmlns:a16="http://schemas.microsoft.com/office/drawing/2014/main" id="{78AD0FE7-E41A-4154-814C-B7D1408DAC18}"/>
              </a:ext>
            </a:extLst>
          </p:cNvPr>
          <p:cNvSpPr>
            <a:spLocks noGrp="1"/>
          </p:cNvSpPr>
          <p:nvPr>
            <p:ph type="ctrTitle"/>
          </p:nvPr>
        </p:nvSpPr>
        <p:spPr>
          <a:xfrm>
            <a:off x="3204642" y="2353641"/>
            <a:ext cx="5782716" cy="2150719"/>
          </a:xfrm>
          <a:noFill/>
        </p:spPr>
        <p:txBody>
          <a:bodyPr vert="horz" lIns="91440" tIns="45720" rIns="91440" bIns="45720" rtlCol="0" anchor="ctr">
            <a:normAutofit/>
          </a:bodyPr>
          <a:lstStyle/>
          <a:p>
            <a:pPr algn="ctr">
              <a:lnSpc>
                <a:spcPct val="90000"/>
              </a:lnSpc>
            </a:pPr>
            <a:r>
              <a:rPr lang="en-US" sz="3600" kern="1200" dirty="0">
                <a:solidFill>
                  <a:srgbClr val="080808"/>
                </a:solidFill>
                <a:latin typeface="+mj-lt"/>
                <a:ea typeface="+mj-ea"/>
                <a:cs typeface="+mj-cs"/>
              </a:rPr>
              <a:t>Descriptive Analytics </a:t>
            </a:r>
            <a:br>
              <a:rPr lang="en-US" sz="3600" kern="1200" dirty="0">
                <a:solidFill>
                  <a:srgbClr val="080808"/>
                </a:solidFill>
                <a:latin typeface="+mj-lt"/>
                <a:ea typeface="+mj-ea"/>
                <a:cs typeface="+mj-cs"/>
              </a:rPr>
            </a:br>
            <a:r>
              <a:rPr lang="en-US" sz="3600" kern="1200" dirty="0">
                <a:solidFill>
                  <a:srgbClr val="080808"/>
                </a:solidFill>
                <a:latin typeface="+mj-lt"/>
                <a:ea typeface="+mj-ea"/>
                <a:cs typeface="+mj-cs"/>
              </a:rPr>
              <a:t>&amp;</a:t>
            </a:r>
            <a:br>
              <a:rPr lang="en-US" sz="3600" dirty="0">
                <a:solidFill>
                  <a:srgbClr val="080808"/>
                </a:solidFill>
              </a:rPr>
            </a:br>
            <a:r>
              <a:rPr lang="en-US" sz="3600" kern="1200" dirty="0">
                <a:solidFill>
                  <a:srgbClr val="080808"/>
                </a:solidFill>
                <a:latin typeface="+mj-lt"/>
                <a:ea typeface="+mj-ea"/>
                <a:cs typeface="+mj-cs"/>
              </a:rPr>
              <a:t>Feature Engineering</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4339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089AA2C-1368-4530-AC4F-AE87B08D24EB}"/>
              </a:ext>
            </a:extLst>
          </p:cNvPr>
          <p:cNvSpPr>
            <a:spLocks noGrp="1"/>
          </p:cNvSpPr>
          <p:nvPr>
            <p:ph type="pic" sz="quarter" idx="13"/>
          </p:nvPr>
        </p:nvSpPr>
        <p:spPr>
          <a:xfrm>
            <a:off x="0" y="0"/>
            <a:ext cx="12192000" cy="7012919"/>
          </a:xfrm>
        </p:spPr>
      </p:sp>
      <p:sp>
        <p:nvSpPr>
          <p:cNvPr id="5" name="Subtitle 4">
            <a:extLst>
              <a:ext uri="{FF2B5EF4-FFF2-40B4-BE49-F238E27FC236}">
                <a16:creationId xmlns:a16="http://schemas.microsoft.com/office/drawing/2014/main" id="{5FF48DAB-A65C-4DC0-9E15-1935BF2C7756}"/>
              </a:ext>
            </a:extLst>
          </p:cNvPr>
          <p:cNvSpPr>
            <a:spLocks noGrp="1"/>
          </p:cNvSpPr>
          <p:nvPr>
            <p:ph type="subTitle" idx="1"/>
          </p:nvPr>
        </p:nvSpPr>
        <p:spPr/>
        <p:txBody>
          <a:bodyPr/>
          <a:lstStyle/>
          <a:p>
            <a:endParaRPr lang="en-US" dirty="0"/>
          </a:p>
        </p:txBody>
      </p:sp>
      <p:pic>
        <p:nvPicPr>
          <p:cNvPr id="1026" name="Picture 2">
            <a:extLst>
              <a:ext uri="{FF2B5EF4-FFF2-40B4-BE49-F238E27FC236}">
                <a16:creationId xmlns:a16="http://schemas.microsoft.com/office/drawing/2014/main" id="{1F424BDF-D296-41ED-823D-98932A942F48}"/>
              </a:ext>
            </a:extLst>
          </p:cNvPr>
          <p:cNvPicPr>
            <a:picLocks noGrp="1" noChangeAspect="1" noChangeArrowheads="1"/>
          </p:cNvPicPr>
          <p:nvPr>
            <p:ph sz="half" idx="15"/>
          </p:nvPr>
        </p:nvPicPr>
        <p:blipFill>
          <a:blip r:embed="rId3">
            <a:extLst>
              <a:ext uri="{28A0092B-C50C-407E-A947-70E740481C1C}">
                <a14:useLocalDpi xmlns:a14="http://schemas.microsoft.com/office/drawing/2010/main" val="0"/>
              </a:ext>
            </a:extLst>
          </a:blip>
          <a:srcRect/>
          <a:stretch>
            <a:fillRect/>
          </a:stretch>
        </p:blipFill>
        <p:spPr bwMode="auto">
          <a:xfrm>
            <a:off x="529412" y="1106352"/>
            <a:ext cx="7812919" cy="1855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A34AC7-D5FD-44B4-9545-79098F153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412" y="3298417"/>
            <a:ext cx="6123537" cy="28273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F9442C-6AB0-474C-A35F-31F04CF3126E}"/>
              </a:ext>
            </a:extLst>
          </p:cNvPr>
          <p:cNvSpPr txBox="1"/>
          <p:nvPr/>
        </p:nvSpPr>
        <p:spPr>
          <a:xfrm>
            <a:off x="2183980" y="400522"/>
            <a:ext cx="3119059" cy="369332"/>
          </a:xfrm>
          <a:prstGeom prst="rect">
            <a:avLst/>
          </a:prstGeom>
          <a:noFill/>
        </p:spPr>
        <p:txBody>
          <a:bodyPr wrap="none" rtlCol="0">
            <a:spAutoFit/>
          </a:bodyPr>
          <a:lstStyle/>
          <a:p>
            <a:r>
              <a:rPr lang="en-US" b="1" dirty="0"/>
              <a:t>Initial Exploration of Variables:</a:t>
            </a:r>
          </a:p>
        </p:txBody>
      </p:sp>
    </p:spTree>
    <p:extLst>
      <p:ext uri="{BB962C8B-B14F-4D97-AF65-F5344CB8AC3E}">
        <p14:creationId xmlns:p14="http://schemas.microsoft.com/office/powerpoint/2010/main" val="93363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FF48DAB-A65C-4DC0-9E15-1935BF2C7756}"/>
              </a:ext>
            </a:extLst>
          </p:cNvPr>
          <p:cNvSpPr>
            <a:spLocks noGrp="1"/>
          </p:cNvSpPr>
          <p:nvPr>
            <p:ph type="subTitle" idx="1"/>
          </p:nvPr>
        </p:nvSpPr>
        <p:spPr/>
        <p:txBody>
          <a:bodyPr/>
          <a:lstStyle/>
          <a:p>
            <a:endParaRPr lang="en-US" dirty="0"/>
          </a:p>
        </p:txBody>
      </p:sp>
      <p:sp>
        <p:nvSpPr>
          <p:cNvPr id="9" name="TextBox 8">
            <a:extLst>
              <a:ext uri="{FF2B5EF4-FFF2-40B4-BE49-F238E27FC236}">
                <a16:creationId xmlns:a16="http://schemas.microsoft.com/office/drawing/2014/main" id="{51F9442C-6AB0-474C-A35F-31F04CF3126E}"/>
              </a:ext>
            </a:extLst>
          </p:cNvPr>
          <p:cNvSpPr txBox="1"/>
          <p:nvPr/>
        </p:nvSpPr>
        <p:spPr>
          <a:xfrm>
            <a:off x="2183980" y="400522"/>
            <a:ext cx="4225067" cy="369332"/>
          </a:xfrm>
          <a:prstGeom prst="rect">
            <a:avLst/>
          </a:prstGeom>
          <a:noFill/>
        </p:spPr>
        <p:txBody>
          <a:bodyPr wrap="none" rtlCol="0">
            <a:spAutoFit/>
          </a:bodyPr>
          <a:lstStyle/>
          <a:p>
            <a:r>
              <a:rPr lang="en-US" b="1" dirty="0"/>
              <a:t>Initial Exploration of Variables on ArcMap:</a:t>
            </a:r>
          </a:p>
        </p:txBody>
      </p:sp>
      <p:sp>
        <p:nvSpPr>
          <p:cNvPr id="12" name="TextBox 11">
            <a:extLst>
              <a:ext uri="{FF2B5EF4-FFF2-40B4-BE49-F238E27FC236}">
                <a16:creationId xmlns:a16="http://schemas.microsoft.com/office/drawing/2014/main" id="{90393B99-EA32-484A-8F31-C45B808461E8}"/>
              </a:ext>
            </a:extLst>
          </p:cNvPr>
          <p:cNvSpPr txBox="1"/>
          <p:nvPr/>
        </p:nvSpPr>
        <p:spPr>
          <a:xfrm>
            <a:off x="6836450" y="1273104"/>
            <a:ext cx="2345194" cy="369332"/>
          </a:xfrm>
          <a:prstGeom prst="rect">
            <a:avLst/>
          </a:prstGeom>
          <a:noFill/>
        </p:spPr>
        <p:txBody>
          <a:bodyPr wrap="none" rtlCol="0">
            <a:spAutoFit/>
          </a:bodyPr>
          <a:lstStyle/>
          <a:p>
            <a:r>
              <a:rPr lang="en-US" dirty="0"/>
              <a:t>Structure From Motion</a:t>
            </a:r>
          </a:p>
        </p:txBody>
      </p:sp>
      <p:pic>
        <p:nvPicPr>
          <p:cNvPr id="10" name="Picture Placeholder 9">
            <a:extLst>
              <a:ext uri="{FF2B5EF4-FFF2-40B4-BE49-F238E27FC236}">
                <a16:creationId xmlns:a16="http://schemas.microsoft.com/office/drawing/2014/main" id="{CCF6FB4E-A611-48AF-83D7-947A93466E18}"/>
              </a:ext>
            </a:extLst>
          </p:cNvPr>
          <p:cNvPicPr>
            <a:picLocks noGrp="1"/>
          </p:cNvPicPr>
          <p:nvPr>
            <p:ph type="pic" sz="quarter" idx="13"/>
          </p:nvPr>
        </p:nvPicPr>
        <p:blipFill>
          <a:blip r:embed="rId3">
            <a:extLst>
              <a:ext uri="{28A0092B-C50C-407E-A947-70E740481C1C}">
                <a14:useLocalDpi xmlns:a14="http://schemas.microsoft.com/office/drawing/2010/main" val="0"/>
              </a:ext>
            </a:extLst>
          </a:blip>
          <a:srcRect t="13512" b="13512"/>
          <a:stretch/>
        </p:blipFill>
        <p:spPr>
          <a:xfrm>
            <a:off x="1086343" y="3103348"/>
            <a:ext cx="4261758" cy="3573128"/>
          </a:xfrm>
          <a:prstGeom prst="rect">
            <a:avLst/>
          </a:prstGeom>
        </p:spPr>
      </p:pic>
      <p:pic>
        <p:nvPicPr>
          <p:cNvPr id="13" name="Picture 12">
            <a:extLst>
              <a:ext uri="{FF2B5EF4-FFF2-40B4-BE49-F238E27FC236}">
                <a16:creationId xmlns:a16="http://schemas.microsoft.com/office/drawing/2014/main" id="{73E548AC-C538-435B-8CD6-6F70D84ED33A}"/>
              </a:ext>
            </a:extLst>
          </p:cNvPr>
          <p:cNvPicPr/>
          <p:nvPr/>
        </p:nvPicPr>
        <p:blipFill rotWithShape="1">
          <a:blip r:embed="rId4">
            <a:extLst>
              <a:ext uri="{28A0092B-C50C-407E-A947-70E740481C1C}">
                <a14:useLocalDpi xmlns:a14="http://schemas.microsoft.com/office/drawing/2010/main" val="0"/>
              </a:ext>
            </a:extLst>
          </a:blip>
          <a:srcRect r="6982"/>
          <a:stretch/>
        </p:blipFill>
        <p:spPr>
          <a:xfrm>
            <a:off x="6096000" y="1642436"/>
            <a:ext cx="3826095" cy="3573128"/>
          </a:xfrm>
          <a:prstGeom prst="rect">
            <a:avLst/>
          </a:prstGeom>
        </p:spPr>
      </p:pic>
      <p:pic>
        <p:nvPicPr>
          <p:cNvPr id="14" name="Picture 13">
            <a:extLst>
              <a:ext uri="{FF2B5EF4-FFF2-40B4-BE49-F238E27FC236}">
                <a16:creationId xmlns:a16="http://schemas.microsoft.com/office/drawing/2014/main" id="{54FAAE1F-4E12-4EE8-A3B7-06260866D9FC}"/>
              </a:ext>
            </a:extLst>
          </p:cNvPr>
          <p:cNvPicPr/>
          <p:nvPr/>
        </p:nvPicPr>
        <p:blipFill>
          <a:blip r:embed="rId5"/>
          <a:stretch>
            <a:fillRect/>
          </a:stretch>
        </p:blipFill>
        <p:spPr>
          <a:xfrm>
            <a:off x="644764" y="888988"/>
            <a:ext cx="5144916" cy="2095225"/>
          </a:xfrm>
          <a:prstGeom prst="rect">
            <a:avLst/>
          </a:prstGeom>
        </p:spPr>
      </p:pic>
    </p:spTree>
    <p:extLst>
      <p:ext uri="{BB962C8B-B14F-4D97-AF65-F5344CB8AC3E}">
        <p14:creationId xmlns:p14="http://schemas.microsoft.com/office/powerpoint/2010/main" val="362190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F3FF6A-CB02-4D63-BCCC-3F2A4A805D89}"/>
              </a:ext>
            </a:extLst>
          </p:cNvPr>
          <p:cNvPicPr>
            <a:picLocks noChangeAspect="1"/>
          </p:cNvPicPr>
          <p:nvPr/>
        </p:nvPicPr>
        <p:blipFill rotWithShape="1">
          <a:blip r:embed="rId3"/>
          <a:srcRect l="1333" r="1" b="1"/>
          <a:stretch/>
        </p:blipFill>
        <p:spPr>
          <a:xfrm>
            <a:off x="394601" y="4930528"/>
            <a:ext cx="2696586" cy="1516825"/>
          </a:xfrm>
          <a:prstGeom prst="rect">
            <a:avLst/>
          </a:prstGeom>
        </p:spPr>
      </p:pic>
      <p:pic>
        <p:nvPicPr>
          <p:cNvPr id="12" name="Picture 11">
            <a:extLst>
              <a:ext uri="{FF2B5EF4-FFF2-40B4-BE49-F238E27FC236}">
                <a16:creationId xmlns:a16="http://schemas.microsoft.com/office/drawing/2014/main" id="{C576E7BF-50D1-4CDB-9837-2F44F1FD7799}"/>
              </a:ext>
            </a:extLst>
          </p:cNvPr>
          <p:cNvPicPr>
            <a:picLocks noChangeAspect="1"/>
          </p:cNvPicPr>
          <p:nvPr/>
        </p:nvPicPr>
        <p:blipFill rotWithShape="1">
          <a:blip r:embed="rId4"/>
          <a:srcRect t="22490" b="14836"/>
          <a:stretch/>
        </p:blipFill>
        <p:spPr>
          <a:xfrm>
            <a:off x="3223802" y="4785481"/>
            <a:ext cx="2394673" cy="1347008"/>
          </a:xfrm>
          <a:prstGeom prst="rect">
            <a:avLst/>
          </a:prstGeom>
        </p:spPr>
      </p:pic>
      <p:sp>
        <p:nvSpPr>
          <p:cNvPr id="42" name="Rectangle 31">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ame 33">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F756EED9-DF1A-413F-A869-8C6FE6BCB41F}"/>
              </a:ext>
            </a:extLst>
          </p:cNvPr>
          <p:cNvSpPr txBox="1"/>
          <p:nvPr/>
        </p:nvSpPr>
        <p:spPr>
          <a:xfrm>
            <a:off x="948545" y="490800"/>
            <a:ext cx="4118995" cy="369332"/>
          </a:xfrm>
          <a:prstGeom prst="rect">
            <a:avLst/>
          </a:prstGeom>
          <a:noFill/>
        </p:spPr>
        <p:txBody>
          <a:bodyPr wrap="square" rtlCol="0">
            <a:spAutoFit/>
          </a:bodyPr>
          <a:lstStyle/>
          <a:p>
            <a:r>
              <a:rPr lang="en-US" dirty="0"/>
              <a:t>Point Cloud Analysis</a:t>
            </a:r>
          </a:p>
        </p:txBody>
      </p:sp>
      <p:pic>
        <p:nvPicPr>
          <p:cNvPr id="15" name="Picture 14">
            <a:extLst>
              <a:ext uri="{FF2B5EF4-FFF2-40B4-BE49-F238E27FC236}">
                <a16:creationId xmlns:a16="http://schemas.microsoft.com/office/drawing/2014/main" id="{D7EA3BFC-483E-49D1-B61F-7E3E90BF6DDB}"/>
              </a:ext>
            </a:extLst>
          </p:cNvPr>
          <p:cNvPicPr>
            <a:picLocks noChangeAspect="1"/>
          </p:cNvPicPr>
          <p:nvPr/>
        </p:nvPicPr>
        <p:blipFill>
          <a:blip r:embed="rId5"/>
          <a:stretch>
            <a:fillRect/>
          </a:stretch>
        </p:blipFill>
        <p:spPr>
          <a:xfrm>
            <a:off x="373123" y="1169059"/>
            <a:ext cx="5436129" cy="2881512"/>
          </a:xfrm>
          <a:prstGeom prst="rect">
            <a:avLst/>
          </a:prstGeom>
        </p:spPr>
      </p:pic>
      <p:pic>
        <p:nvPicPr>
          <p:cNvPr id="18" name="Picture 17">
            <a:extLst>
              <a:ext uri="{FF2B5EF4-FFF2-40B4-BE49-F238E27FC236}">
                <a16:creationId xmlns:a16="http://schemas.microsoft.com/office/drawing/2014/main" id="{2FE41A83-3559-4122-8159-2E44F92C3E98}"/>
              </a:ext>
            </a:extLst>
          </p:cNvPr>
          <p:cNvPicPr>
            <a:picLocks noChangeAspect="1"/>
          </p:cNvPicPr>
          <p:nvPr/>
        </p:nvPicPr>
        <p:blipFill>
          <a:blip r:embed="rId6"/>
          <a:stretch>
            <a:fillRect/>
          </a:stretch>
        </p:blipFill>
        <p:spPr>
          <a:xfrm>
            <a:off x="5410960" y="2088454"/>
            <a:ext cx="6232714" cy="3600486"/>
          </a:xfrm>
          <a:prstGeom prst="rect">
            <a:avLst/>
          </a:prstGeom>
        </p:spPr>
      </p:pic>
    </p:spTree>
    <p:extLst>
      <p:ext uri="{BB962C8B-B14F-4D97-AF65-F5344CB8AC3E}">
        <p14:creationId xmlns:p14="http://schemas.microsoft.com/office/powerpoint/2010/main" val="408403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0C42950-E5F5-419A-BDCA-276040151852}"/>
              </a:ext>
            </a:extLst>
          </p:cNvPr>
          <p:cNvPicPr>
            <a:picLocks noGrp="1" noChangeAspect="1"/>
          </p:cNvPicPr>
          <p:nvPr>
            <p:ph type="pic" sz="quarter" idx="13"/>
          </p:nvPr>
        </p:nvPicPr>
        <p:blipFill rotWithShape="1">
          <a:blip r:embed="rId3"/>
          <a:srcRect l="2172" t="25482" r="2172"/>
          <a:stretch/>
        </p:blipFill>
        <p:spPr>
          <a:xfrm>
            <a:off x="264388" y="1171038"/>
            <a:ext cx="5280100" cy="4515924"/>
          </a:xfrm>
        </p:spPr>
      </p:pic>
      <p:sp>
        <p:nvSpPr>
          <p:cNvPr id="3" name="Content Placeholder 2">
            <a:extLst>
              <a:ext uri="{FF2B5EF4-FFF2-40B4-BE49-F238E27FC236}">
                <a16:creationId xmlns:a16="http://schemas.microsoft.com/office/drawing/2014/main" id="{C4DE7A14-1C0D-4870-B3D4-8CAAE51A1DC8}"/>
              </a:ext>
            </a:extLst>
          </p:cNvPr>
          <p:cNvSpPr>
            <a:spLocks noGrp="1"/>
          </p:cNvSpPr>
          <p:nvPr>
            <p:ph sz="half" idx="15"/>
          </p:nvPr>
        </p:nvSpPr>
        <p:spPr>
          <a:xfrm>
            <a:off x="5978768" y="580291"/>
            <a:ext cx="5389686" cy="5623863"/>
          </a:xfrm>
        </p:spPr>
        <p:txBody>
          <a:bodyPr>
            <a:normAutofit lnSpcReduction="10000"/>
          </a:bodyPr>
          <a:lstStyle/>
          <a:p>
            <a:pPr algn="l"/>
            <a:r>
              <a:rPr lang="en-US" sz="2400" b="0" i="0" u="none" strike="noStrike" baseline="0" dirty="0">
                <a:solidFill>
                  <a:srgbClr val="000000"/>
                </a:solidFill>
                <a:latin typeface="Calibri" panose="020F0502020204030204" pitchFamily="34" charset="0"/>
              </a:rPr>
              <a:t>How did we go from 6 to 53 variables?</a:t>
            </a:r>
          </a:p>
          <a:p>
            <a:pPr marL="0" indent="0" algn="l">
              <a:buNone/>
            </a:pPr>
            <a:endParaRPr lang="en-US" sz="2400" b="0" i="0" u="none" strike="noStrike" baseline="0" dirty="0">
              <a:solidFill>
                <a:srgbClr val="000000"/>
              </a:solidFill>
              <a:latin typeface="Calibri" panose="020F0502020204030204" pitchFamily="34" charset="0"/>
            </a:endParaRPr>
          </a:p>
          <a:p>
            <a:pPr marL="0" indent="0" algn="l">
              <a:buNone/>
            </a:pPr>
            <a:r>
              <a:rPr lang="en-US" sz="2400" b="0" i="0" u="none" strike="noStrike" baseline="0" dirty="0">
                <a:solidFill>
                  <a:srgbClr val="000000"/>
                </a:solidFill>
                <a:latin typeface="Calibri" panose="020F0502020204030204" pitchFamily="34" charset="0"/>
              </a:rPr>
              <a:t>Structural Variables (X, Y, Z):</a:t>
            </a:r>
          </a:p>
          <a:p>
            <a:pPr algn="l"/>
            <a:r>
              <a:rPr lang="en-US" sz="2400" b="0" i="0" u="none" strike="noStrike" baseline="0" dirty="0">
                <a:solidFill>
                  <a:srgbClr val="000000"/>
                </a:solidFill>
                <a:latin typeface="Calibri" panose="020F0502020204030204" pitchFamily="34" charset="0"/>
              </a:rPr>
              <a:t>ht_90p: Height at 90%</a:t>
            </a:r>
          </a:p>
          <a:p>
            <a:pPr algn="l"/>
            <a:r>
              <a:rPr lang="en-US" sz="2400" b="0" i="0" u="none" strike="noStrike" baseline="0" dirty="0" err="1">
                <a:solidFill>
                  <a:srgbClr val="000000"/>
                </a:solidFill>
                <a:latin typeface="Calibri" panose="020F0502020204030204" pitchFamily="34" charset="0"/>
              </a:rPr>
              <a:t>ht_skw_Sp</a:t>
            </a:r>
            <a:r>
              <a:rPr lang="en-US" sz="2400" b="0" i="0" u="none" strike="noStrike" baseline="0" dirty="0">
                <a:solidFill>
                  <a:srgbClr val="000000"/>
                </a:solidFill>
                <a:latin typeface="Calibri" panose="020F0502020204030204" pitchFamily="34" charset="0"/>
              </a:rPr>
              <a:t>: Height skewness</a:t>
            </a:r>
          </a:p>
          <a:p>
            <a:pPr marL="0" indent="0" algn="l">
              <a:buNone/>
            </a:pPr>
            <a:r>
              <a:rPr lang="en-US" sz="2400" b="0" i="0" u="none" strike="noStrike" baseline="0" dirty="0">
                <a:solidFill>
                  <a:srgbClr val="000000"/>
                </a:solidFill>
                <a:latin typeface="Calibri" panose="020F0502020204030204" pitchFamily="34" charset="0"/>
              </a:rPr>
              <a:t>Spectral Variables (R, G, B):</a:t>
            </a:r>
          </a:p>
          <a:p>
            <a:pPr algn="l"/>
            <a:r>
              <a:rPr lang="en-US" sz="2400" b="0" i="0" u="none" strike="noStrike" baseline="0" dirty="0">
                <a:solidFill>
                  <a:srgbClr val="000000"/>
                </a:solidFill>
                <a:latin typeface="Calibri" panose="020F0502020204030204" pitchFamily="34" charset="0"/>
              </a:rPr>
              <a:t>greenness_75p: Green ratio at 75% height</a:t>
            </a:r>
          </a:p>
          <a:p>
            <a:pPr algn="l"/>
            <a:r>
              <a:rPr lang="en-US" sz="2400" b="0" i="0" u="none" strike="noStrike" baseline="0" dirty="0" err="1">
                <a:solidFill>
                  <a:srgbClr val="000000"/>
                </a:solidFill>
                <a:latin typeface="Calibri" panose="020F0502020204030204" pitchFamily="34" charset="0"/>
              </a:rPr>
              <a:t>green_norm_mean</a:t>
            </a:r>
            <a:r>
              <a:rPr lang="en-US" sz="2400" b="0" i="0" u="none" strike="noStrike" baseline="0" dirty="0">
                <a:solidFill>
                  <a:srgbClr val="000000"/>
                </a:solidFill>
                <a:latin typeface="Calibri" panose="020F0502020204030204" pitchFamily="34" charset="0"/>
              </a:rPr>
              <a:t>: Mean of Green over all Colors</a:t>
            </a:r>
          </a:p>
          <a:p>
            <a:pPr algn="l"/>
            <a:r>
              <a:rPr lang="en-US" sz="2400" b="0" i="0" u="none" strike="noStrike" baseline="0" dirty="0">
                <a:solidFill>
                  <a:srgbClr val="000000"/>
                </a:solidFill>
                <a:latin typeface="Calibri" panose="020F0502020204030204" pitchFamily="34" charset="0"/>
              </a:rPr>
              <a:t>G_R_ratio_2: (G - R)/(G + R)</a:t>
            </a:r>
          </a:p>
          <a:p>
            <a:pPr algn="l"/>
            <a:endParaRPr lang="en-US" sz="2400" b="0" i="0" u="none" strike="noStrike" baseline="0" dirty="0">
              <a:solidFill>
                <a:srgbClr val="000000"/>
              </a:solidFill>
              <a:latin typeface="Calibri" panose="020F0502020204030204" pitchFamily="34" charset="0"/>
            </a:endParaRPr>
          </a:p>
          <a:p>
            <a:pPr algn="l"/>
            <a:r>
              <a:rPr lang="en-US" sz="2400" b="0" i="0" u="none" strike="noStrike" baseline="0" dirty="0">
                <a:solidFill>
                  <a:srgbClr val="000000"/>
                </a:solidFill>
                <a:latin typeface="Calibri" panose="020F0502020204030204" pitchFamily="34" charset="0"/>
              </a:rPr>
              <a:t>The full list is in the Appendix II.</a:t>
            </a:r>
            <a:endParaRPr lang="en-US" sz="2400" dirty="0"/>
          </a:p>
        </p:txBody>
      </p:sp>
    </p:spTree>
    <p:extLst>
      <p:ext uri="{BB962C8B-B14F-4D97-AF65-F5344CB8AC3E}">
        <p14:creationId xmlns:p14="http://schemas.microsoft.com/office/powerpoint/2010/main" val="173327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EED20525-007E-4E4F-A909-6AD046E039DF}"/>
              </a:ext>
            </a:extLst>
          </p:cNvPr>
          <p:cNvSpPr>
            <a:spLocks noGrp="1"/>
          </p:cNvSpPr>
          <p:nvPr>
            <p:ph type="subTitle" idx="1"/>
          </p:nvPr>
        </p:nvSpPr>
        <p:spPr>
          <a:xfrm>
            <a:off x="1188803" y="1833765"/>
            <a:ext cx="9805015" cy="780466"/>
          </a:xfrm>
        </p:spPr>
        <p:txBody>
          <a:bodyPr vert="horz" lIns="91440" tIns="45720" rIns="91440" bIns="45720" rtlCol="0">
            <a:normAutofit/>
          </a:bodyPr>
          <a:lstStyle/>
          <a:p>
            <a:pPr algn="ctr"/>
            <a:endParaRPr lang="en-US" sz="2400">
              <a:solidFill>
                <a:schemeClr val="tx1"/>
              </a:solidFill>
            </a:endParaRPr>
          </a:p>
        </p:txBody>
      </p:sp>
      <p:pic>
        <p:nvPicPr>
          <p:cNvPr id="10" name="Picture 9">
            <a:extLst>
              <a:ext uri="{FF2B5EF4-FFF2-40B4-BE49-F238E27FC236}">
                <a16:creationId xmlns:a16="http://schemas.microsoft.com/office/drawing/2014/main" id="{D9D0C316-BC14-441B-97DE-70AE43F334E6}"/>
              </a:ext>
            </a:extLst>
          </p:cNvPr>
          <p:cNvPicPr>
            <a:picLocks noChangeAspect="1"/>
          </p:cNvPicPr>
          <p:nvPr/>
        </p:nvPicPr>
        <p:blipFill>
          <a:blip r:embed="rId3"/>
          <a:stretch>
            <a:fillRect/>
          </a:stretch>
        </p:blipFill>
        <p:spPr>
          <a:xfrm>
            <a:off x="294975" y="4063870"/>
            <a:ext cx="3797536" cy="2781695"/>
          </a:xfrm>
          <a:prstGeom prst="rect">
            <a:avLst/>
          </a:prstGeom>
        </p:spPr>
      </p:pic>
      <p:pic>
        <p:nvPicPr>
          <p:cNvPr id="6" name="Picture 5">
            <a:extLst>
              <a:ext uri="{FF2B5EF4-FFF2-40B4-BE49-F238E27FC236}">
                <a16:creationId xmlns:a16="http://schemas.microsoft.com/office/drawing/2014/main" id="{012139D9-A4A4-4D70-B85A-7E1EB2A8F3E6}"/>
              </a:ext>
            </a:extLst>
          </p:cNvPr>
          <p:cNvPicPr>
            <a:picLocks noChangeAspect="1"/>
          </p:cNvPicPr>
          <p:nvPr/>
        </p:nvPicPr>
        <p:blipFill>
          <a:blip r:embed="rId4"/>
          <a:stretch>
            <a:fillRect/>
          </a:stretch>
        </p:blipFill>
        <p:spPr>
          <a:xfrm>
            <a:off x="4192542" y="3960084"/>
            <a:ext cx="3797536" cy="2696250"/>
          </a:xfrm>
          <a:prstGeom prst="rect">
            <a:avLst/>
          </a:prstGeom>
        </p:spPr>
      </p:pic>
      <p:pic>
        <p:nvPicPr>
          <p:cNvPr id="8" name="Picture 7">
            <a:extLst>
              <a:ext uri="{FF2B5EF4-FFF2-40B4-BE49-F238E27FC236}">
                <a16:creationId xmlns:a16="http://schemas.microsoft.com/office/drawing/2014/main" id="{7CB4F4DA-CDDE-40E4-9AFD-B2B3D07D536C}"/>
              </a:ext>
            </a:extLst>
          </p:cNvPr>
          <p:cNvPicPr>
            <a:picLocks noChangeAspect="1"/>
          </p:cNvPicPr>
          <p:nvPr/>
        </p:nvPicPr>
        <p:blipFill>
          <a:blip r:embed="rId5"/>
          <a:stretch>
            <a:fillRect/>
          </a:stretch>
        </p:blipFill>
        <p:spPr>
          <a:xfrm>
            <a:off x="8308935" y="4121479"/>
            <a:ext cx="3797536" cy="2534855"/>
          </a:xfrm>
          <a:prstGeom prst="rect">
            <a:avLst/>
          </a:prstGeom>
        </p:spPr>
      </p:pic>
      <p:pic>
        <p:nvPicPr>
          <p:cNvPr id="12" name="Picture 11">
            <a:extLst>
              <a:ext uri="{FF2B5EF4-FFF2-40B4-BE49-F238E27FC236}">
                <a16:creationId xmlns:a16="http://schemas.microsoft.com/office/drawing/2014/main" id="{7F5872E3-82F1-4F57-AEED-A3ABE68370F6}"/>
              </a:ext>
            </a:extLst>
          </p:cNvPr>
          <p:cNvPicPr>
            <a:picLocks noChangeAspect="1"/>
          </p:cNvPicPr>
          <p:nvPr/>
        </p:nvPicPr>
        <p:blipFill rotWithShape="1">
          <a:blip r:embed="rId6"/>
          <a:srcRect t="3005"/>
          <a:stretch/>
        </p:blipFill>
        <p:spPr>
          <a:xfrm>
            <a:off x="2602362" y="123825"/>
            <a:ext cx="5578502" cy="3595567"/>
          </a:xfrm>
          <a:prstGeom prst="rect">
            <a:avLst/>
          </a:prstGeom>
        </p:spPr>
      </p:pic>
    </p:spTree>
    <p:extLst>
      <p:ext uri="{BB962C8B-B14F-4D97-AF65-F5344CB8AC3E}">
        <p14:creationId xmlns:p14="http://schemas.microsoft.com/office/powerpoint/2010/main" val="47737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48332</TotalTime>
  <Words>1641</Words>
  <Application>Microsoft Office PowerPoint</Application>
  <PresentationFormat>Widescreen</PresentationFormat>
  <Paragraphs>203</Paragraphs>
  <Slides>27</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IBM Plex Sans</vt:lpstr>
      <vt:lpstr>Open Sans</vt:lpstr>
      <vt:lpstr>Times New Roman</vt:lpstr>
      <vt:lpstr>Ubuntu</vt:lpstr>
      <vt:lpstr>Wingdings</vt:lpstr>
      <vt:lpstr>Office Theme</vt:lpstr>
      <vt:lpstr>Analyzing Tree Health Using G-LiHT Data  </vt:lpstr>
      <vt:lpstr>OVERVIEW  Motivation Descriptive Analytics Parametric Nonparametric Conclusion Appendix</vt:lpstr>
      <vt:lpstr>Motivation</vt:lpstr>
      <vt:lpstr>Descriptive Analytics  &amp; 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 Selection – Summary</vt:lpstr>
      <vt:lpstr>Variable Selection – Which Variables?</vt:lpstr>
      <vt:lpstr>Logistic Regression</vt:lpstr>
      <vt:lpstr>LASSO</vt:lpstr>
      <vt:lpstr>Random Forrest</vt:lpstr>
      <vt:lpstr>Random Forrest – Accuracy and Kappa</vt:lpstr>
      <vt:lpstr>Random Forrest - Assessment</vt:lpstr>
      <vt:lpstr>Support Vector Machine</vt:lpstr>
      <vt:lpstr>SVM – Accuracy and Kappa</vt:lpstr>
      <vt:lpstr>SVM – Assessment</vt:lpstr>
      <vt:lpstr>All Model comparison</vt:lpstr>
      <vt:lpstr>Next Steps</vt:lpstr>
      <vt:lpstr>Thank you!</vt:lpstr>
      <vt:lpstr>Appendix</vt:lpstr>
      <vt:lpstr>Appendix I – References</vt:lpstr>
      <vt:lpstr>Appendix II – Variables Dictionary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models of forest ecosystem structure and function</dc:title>
  <dc:creator>Aliya Alimujiang</dc:creator>
  <cp:lastModifiedBy>Minh Nguyen</cp:lastModifiedBy>
  <cp:revision>112</cp:revision>
  <dcterms:created xsi:type="dcterms:W3CDTF">2021-02-02T00:49:47Z</dcterms:created>
  <dcterms:modified xsi:type="dcterms:W3CDTF">2021-04-26T23:51:48Z</dcterms:modified>
</cp:coreProperties>
</file>